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48" r:id="rId1"/>
    <p:sldMasterId id="2147483680" r:id="rId2"/>
  </p:sldMasterIdLst>
  <p:notesMasterIdLst>
    <p:notesMasterId r:id="rId27"/>
  </p:notesMasterIdLst>
  <p:handoutMasterIdLst>
    <p:handoutMasterId r:id="rId28"/>
  </p:handoutMasterIdLst>
  <p:sldIdLst>
    <p:sldId id="299" r:id="rId3"/>
    <p:sldId id="308" r:id="rId4"/>
    <p:sldId id="292" r:id="rId5"/>
    <p:sldId id="312" r:id="rId6"/>
    <p:sldId id="315" r:id="rId7"/>
    <p:sldId id="322" r:id="rId8"/>
    <p:sldId id="295" r:id="rId9"/>
    <p:sldId id="333" r:id="rId10"/>
    <p:sldId id="334" r:id="rId11"/>
    <p:sldId id="325" r:id="rId12"/>
    <p:sldId id="335" r:id="rId13"/>
    <p:sldId id="336" r:id="rId14"/>
    <p:sldId id="337" r:id="rId15"/>
    <p:sldId id="338" r:id="rId16"/>
    <p:sldId id="305" r:id="rId17"/>
    <p:sldId id="317" r:id="rId18"/>
    <p:sldId id="341" r:id="rId19"/>
    <p:sldId id="342" r:id="rId20"/>
    <p:sldId id="340" r:id="rId21"/>
    <p:sldId id="349" r:id="rId22"/>
    <p:sldId id="343" r:id="rId23"/>
    <p:sldId id="344" r:id="rId24"/>
    <p:sldId id="346" r:id="rId25"/>
    <p:sldId id="307" r:id="rId26"/>
  </p:sldIdLst>
  <p:sldSz cx="8999538" cy="6840538"/>
  <p:notesSz cx="6797675" cy="9928225"/>
  <p:defaultTextStyle>
    <a:defPPr>
      <a:defRPr lang="en-GB"/>
    </a:defPPr>
    <a:lvl1pPr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1pPr>
    <a:lvl2pPr marL="742950" indent="-28575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2pPr>
    <a:lvl3pPr marL="11430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3pPr>
    <a:lvl4pPr marL="16002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4pPr>
    <a:lvl5pPr marL="2057400" indent="-228600" algn="l" defTabSz="449263" rtl="0" fontAlgn="base" hangingPunct="0">
      <a:lnSpc>
        <a:spcPct val="110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Roboto Condensed" panose="02000000000000000000" pitchFamily="2" charset="0"/>
        <a:ea typeface="Microsoft YaHei" panose="020B0503020204020204" pitchFamily="3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74" userDrawn="1">
          <p15:clr>
            <a:srgbClr val="A4A3A4"/>
          </p15:clr>
        </p15:guide>
        <p15:guide id="2" pos="19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84D1"/>
    <a:srgbClr val="004586"/>
    <a:srgbClr val="000000"/>
    <a:srgbClr val="999999"/>
    <a:srgbClr val="83C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42" autoAdjust="0"/>
    <p:restoredTop sz="89767" autoAdjust="0"/>
  </p:normalViewPr>
  <p:slideViewPr>
    <p:cSldViewPr>
      <p:cViewPr varScale="1">
        <p:scale>
          <a:sx n="66" d="100"/>
          <a:sy n="66" d="100"/>
        </p:scale>
        <p:origin x="1440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74"/>
        <p:guide pos="19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25" cy="498254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l">
              <a:defRPr sz="11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sz="quarter" idx="1"/>
          </p:nvPr>
        </p:nvSpPr>
        <p:spPr>
          <a:xfrm>
            <a:off x="3849923" y="0"/>
            <a:ext cx="2946325" cy="498254"/>
          </a:xfrm>
          <a:prstGeom prst="rect">
            <a:avLst/>
          </a:prstGeom>
        </p:spPr>
        <p:txBody>
          <a:bodyPr vert="horz" lIns="83796" tIns="41898" rIns="83796" bIns="41898" rtlCol="0"/>
          <a:lstStyle>
            <a:lvl1pPr algn="r">
              <a:defRPr sz="1100"/>
            </a:lvl1pPr>
          </a:lstStyle>
          <a:p>
            <a:fld id="{CB2E1EDB-B1E8-4F12-BED4-7B55812039CF}" type="datetimeFigureOut">
              <a:rPr lang="et-EE" smtClean="0"/>
              <a:t>12.01.2017</a:t>
            </a:fld>
            <a:endParaRPr lang="et-EE"/>
          </a:p>
        </p:txBody>
      </p:sp>
      <p:sp>
        <p:nvSpPr>
          <p:cNvPr id="4" name="Jaluse kohatäide 3"/>
          <p:cNvSpPr>
            <a:spLocks noGrp="1"/>
          </p:cNvSpPr>
          <p:nvPr>
            <p:ph type="ftr" sz="quarter" idx="2"/>
          </p:nvPr>
        </p:nvSpPr>
        <p:spPr>
          <a:xfrm>
            <a:off x="0" y="9429972"/>
            <a:ext cx="2946325" cy="498254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l">
              <a:defRPr sz="1100"/>
            </a:lvl1pPr>
          </a:lstStyle>
          <a:p>
            <a:endParaRPr lang="et-EE"/>
          </a:p>
        </p:txBody>
      </p:sp>
      <p:sp>
        <p:nvSpPr>
          <p:cNvPr id="5" name="Slaidinumbri kohatäide 4"/>
          <p:cNvSpPr>
            <a:spLocks noGrp="1"/>
          </p:cNvSpPr>
          <p:nvPr>
            <p:ph type="sldNum" sz="quarter" idx="3"/>
          </p:nvPr>
        </p:nvSpPr>
        <p:spPr>
          <a:xfrm>
            <a:off x="3849923" y="9429972"/>
            <a:ext cx="2946325" cy="498254"/>
          </a:xfrm>
          <a:prstGeom prst="rect">
            <a:avLst/>
          </a:prstGeom>
        </p:spPr>
        <p:txBody>
          <a:bodyPr vert="horz" lIns="83796" tIns="41898" rIns="83796" bIns="41898" rtlCol="0" anchor="b"/>
          <a:lstStyle>
            <a:lvl1pPr algn="r">
              <a:defRPr sz="1100"/>
            </a:lvl1pPr>
          </a:lstStyle>
          <a:p>
            <a:fld id="{0563826E-F7CC-4FBA-A304-F59538F7971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8789162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50913" y="754063"/>
            <a:ext cx="4892675" cy="372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79482" y="4715724"/>
            <a:ext cx="5437284" cy="446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1" y="0"/>
            <a:ext cx="2949180" cy="49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63382" algn="l"/>
                <a:tab pos="1326764" algn="l"/>
                <a:tab pos="1990146" algn="l"/>
                <a:tab pos="265352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3847068" y="0"/>
            <a:ext cx="2949180" cy="49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63382" algn="l"/>
                <a:tab pos="1326764" algn="l"/>
                <a:tab pos="1990146" algn="l"/>
                <a:tab pos="265352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1" y="9431445"/>
            <a:ext cx="2949180" cy="49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663382" algn="l"/>
                <a:tab pos="1326764" algn="l"/>
                <a:tab pos="1990146" algn="l"/>
                <a:tab pos="265352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3847068" y="9431445"/>
            <a:ext cx="2949180" cy="495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663382" algn="l"/>
                <a:tab pos="1326764" algn="l"/>
                <a:tab pos="1990146" algn="l"/>
                <a:tab pos="265352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9137B0FE-B827-43E6-9F1A-73A7AB4ED6CD}" type="slidenum">
              <a:rPr lang="et-EE" altLang="en-US"/>
              <a:pPr/>
              <a:t>‹#›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6325866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0913" y="754063"/>
            <a:ext cx="489267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2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2419132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0913" y="754063"/>
            <a:ext cx="489267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4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767583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0913" y="754063"/>
            <a:ext cx="489267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5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561725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0913" y="754063"/>
            <a:ext cx="489267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15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37807289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50913" y="754063"/>
            <a:ext cx="4892675" cy="3721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9137B0FE-B827-43E6-9F1A-73A7AB4ED6CD}" type="slidenum">
              <a:rPr lang="et-EE" altLang="en-US" smtClean="0"/>
              <a:pPr/>
              <a:t>16</a:t>
            </a:fld>
            <a:endParaRPr lang="et-EE" altLang="en-US"/>
          </a:p>
        </p:txBody>
      </p:sp>
    </p:spTree>
    <p:extLst>
      <p:ext uri="{BB962C8B-B14F-4D97-AF65-F5344CB8AC3E}">
        <p14:creationId xmlns:p14="http://schemas.microsoft.com/office/powerpoint/2010/main" val="771269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1800000"/>
          </a:xfrm>
        </p:spPr>
        <p:txBody>
          <a:bodyPr tIns="86400" anchor="t" anchorCtr="0"/>
          <a:lstStyle>
            <a:lvl1pPr algn="l">
              <a:defRPr sz="5700"/>
            </a:lvl1pPr>
          </a:lstStyle>
          <a:p>
            <a:r>
              <a:rPr lang="en-US" dirty="0" err="1" smtClean="0"/>
              <a:t>Esitlusslaidide</a:t>
            </a:r>
            <a:r>
              <a:rPr lang="en-US" dirty="0" smtClean="0"/>
              <a:t> </a:t>
            </a:r>
            <a:r>
              <a:rPr lang="en-US" dirty="0" err="1" smtClean="0"/>
              <a:t>kujundusest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4525200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smtClean="0"/>
              <a:t>asutuse nimetus / ametinimetus</a:t>
            </a:r>
          </a:p>
          <a:p>
            <a:endParaRPr lang="et-EE" dirty="0" smtClean="0"/>
          </a:p>
          <a:p>
            <a:r>
              <a:rPr lang="et-EE" dirty="0" smtClean="0"/>
              <a:t>14.12.2013</a:t>
            </a:r>
            <a:endParaRPr lang="en-US" dirty="0"/>
          </a:p>
        </p:txBody>
      </p:sp>
      <p:pic>
        <p:nvPicPr>
          <p:cNvPr id="6" name="Picture 5" descr="0_rahandusmin_3lovi_e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7200" y="216000"/>
            <a:ext cx="3465001" cy="13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559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540000"/>
            <a:ext cx="7920000" cy="1080000"/>
          </a:xfrm>
          <a:prstGeom prst="rect">
            <a:avLst/>
          </a:prstGeom>
        </p:spPr>
        <p:txBody>
          <a:bodyPr lIns="92373" tIns="54551" rIns="92373" bIns="46186" anchor="t" anchorCtr="0"/>
          <a:lstStyle>
            <a:lvl1pPr>
              <a:defRPr sz="3543" b="1"/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768476"/>
            <a:ext cx="7920000" cy="4513263"/>
          </a:xfrm>
          <a:prstGeom prst="rect">
            <a:avLst/>
          </a:prstGeom>
        </p:spPr>
        <p:txBody>
          <a:bodyPr lIns="92373" tIns="46186" rIns="92373" bIns="46186"/>
          <a:lstStyle>
            <a:lvl1pPr marL="0" indent="0">
              <a:spcAft>
                <a:spcPts val="795"/>
              </a:spcAft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4088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540000"/>
            <a:ext cx="7920000" cy="1080000"/>
          </a:xfrm>
          <a:prstGeom prst="rect">
            <a:avLst/>
          </a:prstGeom>
        </p:spPr>
        <p:txBody>
          <a:bodyPr lIns="92373" tIns="54551" rIns="92373" bIns="46186" anchor="t" anchorCtr="0"/>
          <a:lstStyle>
            <a:lvl1pPr>
              <a:defRPr sz="3543" b="1"/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768476"/>
            <a:ext cx="7920000" cy="4513263"/>
          </a:xfrm>
          <a:prstGeom prst="rect">
            <a:avLst/>
          </a:prstGeom>
        </p:spPr>
        <p:txBody>
          <a:bodyPr lIns="92373" tIns="46186" rIns="92373" bIns="46186"/>
          <a:lstStyle>
            <a:lvl1pPr marL="429511" indent="-322134">
              <a:spcAft>
                <a:spcPts val="795"/>
              </a:spcAft>
              <a:buClr>
                <a:srgbClr val="0084D1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4500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1"/>
            <a:ext cx="7200000" cy="972269"/>
          </a:xfrm>
          <a:prstGeom prst="rect">
            <a:avLst/>
          </a:prstGeom>
        </p:spPr>
        <p:txBody>
          <a:bodyPr lIns="92373" tIns="87281" rIns="92373" bIns="46186" anchor="t" anchorCtr="0"/>
          <a:lstStyle>
            <a:lvl1pPr algn="l">
              <a:defRPr sz="5708"/>
            </a:lvl1pPr>
          </a:lstStyle>
          <a:p>
            <a:r>
              <a:rPr lang="et-EE" dirty="0" smtClean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3636294"/>
            <a:ext cx="7200000" cy="1728000"/>
          </a:xfrm>
          <a:prstGeom prst="rect">
            <a:avLst/>
          </a:prstGeom>
        </p:spPr>
        <p:txBody>
          <a:bodyPr lIns="92373" tIns="46186" rIns="92373" bIns="46186"/>
          <a:lstStyle>
            <a:lvl1pPr marL="0" indent="0" algn="l">
              <a:spcAft>
                <a:spcPts val="0"/>
              </a:spcAft>
              <a:buNone/>
              <a:defRPr sz="2559" b="0"/>
            </a:lvl1pPr>
            <a:lvl2pPr marL="454566" indent="0" algn="ctr">
              <a:buNone/>
              <a:defRPr sz="1968"/>
            </a:lvl2pPr>
            <a:lvl3pPr marL="909132" indent="0" algn="ctr">
              <a:buNone/>
              <a:defRPr sz="1772"/>
            </a:lvl3pPr>
            <a:lvl4pPr marL="1363698" indent="0" algn="ctr">
              <a:buNone/>
              <a:defRPr sz="1575"/>
            </a:lvl4pPr>
            <a:lvl5pPr marL="1818264" indent="0" algn="ctr">
              <a:buNone/>
              <a:defRPr sz="1575"/>
            </a:lvl5pPr>
            <a:lvl6pPr marL="2272830" indent="0" algn="ctr">
              <a:buNone/>
              <a:defRPr sz="1575"/>
            </a:lvl6pPr>
            <a:lvl7pPr marL="2727396" indent="0" algn="ctr">
              <a:buNone/>
              <a:defRPr sz="1575"/>
            </a:lvl7pPr>
            <a:lvl8pPr marL="3181962" indent="0" algn="ctr">
              <a:buNone/>
              <a:defRPr sz="1575"/>
            </a:lvl8pPr>
            <a:lvl9pPr marL="3636528" indent="0" algn="ctr">
              <a:buNone/>
              <a:defRPr sz="1575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err="1" smtClean="0"/>
              <a:t>eesnimi@perenimi@amet.ee</a:t>
            </a:r>
            <a:endParaRPr lang="et-EE" dirty="0" smtClean="0"/>
          </a:p>
          <a:p>
            <a:endParaRPr lang="et-EE" dirty="0" smtClean="0"/>
          </a:p>
        </p:txBody>
      </p:sp>
      <p:pic>
        <p:nvPicPr>
          <p:cNvPr id="6" name="Picture 5" descr="0_rahandusmin_vapp_est_bla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201" y="352800"/>
            <a:ext cx="3477729" cy="11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522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1800538"/>
            <a:ext cx="8999538" cy="5040000"/>
          </a:xfrm>
          <a:prstGeom prst="rect">
            <a:avLst/>
          </a:prstGeom>
          <a:solidFill>
            <a:srgbClr val="0084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914" tIns="45456" rIns="90914" bIns="45456" numCol="1" rtlCol="0" anchor="t" anchorCtr="0" compatLnSpc="1">
            <a:prstTxWarp prst="textNoShape">
              <a:avLst/>
            </a:prstTxWarp>
          </a:bodyPr>
          <a:lstStyle/>
          <a:p>
            <a:pPr defTabSz="446674"/>
            <a:endParaRPr lang="en-US" smtClean="0">
              <a:noFill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1"/>
            <a:ext cx="7200000" cy="972269"/>
          </a:xfrm>
          <a:prstGeom prst="rect">
            <a:avLst/>
          </a:prstGeom>
        </p:spPr>
        <p:txBody>
          <a:bodyPr lIns="92373" tIns="87281" rIns="92373" bIns="46186" anchor="t" anchorCtr="0"/>
          <a:lstStyle>
            <a:lvl1pPr algn="l">
              <a:defRPr sz="5708"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3636294"/>
            <a:ext cx="7200000" cy="1728000"/>
          </a:xfrm>
          <a:prstGeom prst="rect">
            <a:avLst/>
          </a:prstGeom>
        </p:spPr>
        <p:txBody>
          <a:bodyPr lIns="92373" tIns="46186" rIns="92373" bIns="46186"/>
          <a:lstStyle>
            <a:lvl1pPr marL="0" indent="0" algn="l">
              <a:spcAft>
                <a:spcPts val="0"/>
              </a:spcAft>
              <a:buNone/>
              <a:defRPr sz="2559" b="0">
                <a:solidFill>
                  <a:schemeClr val="bg1"/>
                </a:solidFill>
              </a:defRPr>
            </a:lvl1pPr>
            <a:lvl2pPr marL="454566" indent="0" algn="ctr">
              <a:buNone/>
              <a:defRPr sz="1968"/>
            </a:lvl2pPr>
            <a:lvl3pPr marL="909132" indent="0" algn="ctr">
              <a:buNone/>
              <a:defRPr sz="1772"/>
            </a:lvl3pPr>
            <a:lvl4pPr marL="1363698" indent="0" algn="ctr">
              <a:buNone/>
              <a:defRPr sz="1575"/>
            </a:lvl4pPr>
            <a:lvl5pPr marL="1818264" indent="0" algn="ctr">
              <a:buNone/>
              <a:defRPr sz="1575"/>
            </a:lvl5pPr>
            <a:lvl6pPr marL="2272830" indent="0" algn="ctr">
              <a:buNone/>
              <a:defRPr sz="1575"/>
            </a:lvl6pPr>
            <a:lvl7pPr marL="2727396" indent="0" algn="ctr">
              <a:buNone/>
              <a:defRPr sz="1575"/>
            </a:lvl7pPr>
            <a:lvl8pPr marL="3181962" indent="0" algn="ctr">
              <a:buNone/>
              <a:defRPr sz="1575"/>
            </a:lvl8pPr>
            <a:lvl9pPr marL="3636528" indent="0" algn="ctr">
              <a:buNone/>
              <a:defRPr sz="1575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err="1" smtClean="0"/>
              <a:t>eesnimi@perenimi@amet.ee</a:t>
            </a:r>
            <a:endParaRPr lang="et-EE" dirty="0" smtClean="0"/>
          </a:p>
          <a:p>
            <a:endParaRPr lang="et-EE" dirty="0" smtClean="0"/>
          </a:p>
        </p:txBody>
      </p:sp>
      <p:pic>
        <p:nvPicPr>
          <p:cNvPr id="9" name="Picture 8" descr="0_rahandusmin_vapp_est_bla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202" y="352800"/>
            <a:ext cx="3477729" cy="11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992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4188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solidFill>
            <a:srgbClr val="0084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1800000"/>
          </a:xfrm>
        </p:spPr>
        <p:txBody>
          <a:bodyPr tIns="86400" anchor="t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Esitlusslaidide</a:t>
            </a:r>
            <a:r>
              <a:rPr lang="en-US" dirty="0" smtClean="0"/>
              <a:t> </a:t>
            </a:r>
            <a:r>
              <a:rPr lang="en-US" dirty="0" err="1" smtClean="0"/>
              <a:t>kujundusest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4525200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smtClean="0"/>
              <a:t>asutuse nimetus / ametinimetus</a:t>
            </a:r>
          </a:p>
          <a:p>
            <a:endParaRPr lang="et-EE" dirty="0" smtClean="0"/>
          </a:p>
          <a:p>
            <a:r>
              <a:rPr lang="et-EE" dirty="0" smtClean="0"/>
              <a:t>14.12.2013</a:t>
            </a:r>
            <a:endParaRPr lang="en-US" dirty="0"/>
          </a:p>
        </p:txBody>
      </p:sp>
      <p:pic>
        <p:nvPicPr>
          <p:cNvPr id="7" name="Picture 6" descr="0_rahandusmin_3lovi_e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7200" y="216000"/>
            <a:ext cx="3465001" cy="13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093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540000"/>
            <a:ext cx="7920000" cy="1080000"/>
          </a:xfrm>
        </p:spPr>
        <p:txBody>
          <a:bodyPr tIns="54000" anchor="t" anchorCtr="0"/>
          <a:lstStyle>
            <a:lvl1pPr>
              <a:defRPr sz="3600" b="1"/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768475"/>
            <a:ext cx="7920000" cy="4513263"/>
          </a:xfrm>
        </p:spPr>
        <p:txBody>
          <a:bodyPr/>
          <a:lstStyle>
            <a:lvl1pPr marL="0" indent="0">
              <a:spcAft>
                <a:spcPts val="800"/>
              </a:spcAft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960034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03237" y="540000"/>
            <a:ext cx="7920000" cy="1080000"/>
          </a:xfrm>
        </p:spPr>
        <p:txBody>
          <a:bodyPr tIns="54000" anchor="t" anchorCtr="0"/>
          <a:lstStyle>
            <a:lvl1pPr>
              <a:defRPr sz="3600" b="1"/>
            </a:lvl1pPr>
          </a:lstStyle>
          <a:p>
            <a:r>
              <a:rPr lang="en-US" dirty="0" err="1" smtClean="0"/>
              <a:t>Slaidi</a:t>
            </a:r>
            <a:r>
              <a:rPr lang="en-US" dirty="0" smtClean="0"/>
              <a:t> </a:t>
            </a:r>
            <a:r>
              <a:rPr lang="en-US" dirty="0" err="1" smtClean="0"/>
              <a:t>pealkiri</a:t>
            </a:r>
            <a:r>
              <a:rPr lang="en-US" dirty="0" smtClean="0"/>
              <a:t> </a:t>
            </a:r>
            <a:r>
              <a:rPr lang="en-US" dirty="0" err="1" smtClean="0"/>
              <a:t>vajadusel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err="1" smtClean="0"/>
              <a:t>kahel</a:t>
            </a:r>
            <a:r>
              <a:rPr lang="en-US" dirty="0" smtClean="0"/>
              <a:t> real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768475"/>
            <a:ext cx="7920000" cy="4513263"/>
          </a:xfrm>
        </p:spPr>
        <p:txBody>
          <a:bodyPr/>
          <a:lstStyle>
            <a:lvl1pPr marL="432000" indent="-324000">
              <a:spcAft>
                <a:spcPts val="800"/>
              </a:spcAft>
              <a:buClr>
                <a:srgbClr val="0084D1"/>
              </a:buClr>
              <a:buSzPct val="100000"/>
              <a:buFont typeface="Arial" panose="020B0604020202020204" pitchFamily="34" charset="0"/>
              <a:buChar char="•"/>
              <a:defRPr/>
            </a:lvl1pPr>
            <a:lvl2pPr marL="0" indent="0">
              <a:spcAft>
                <a:spcPts val="0"/>
              </a:spcAft>
              <a:defRPr/>
            </a:lvl2pPr>
            <a:lvl3pPr marL="0" indent="0">
              <a:spcAft>
                <a:spcPts val="0"/>
              </a:spcAft>
              <a:defRPr/>
            </a:lvl3pPr>
            <a:lvl4pPr marL="0" indent="0">
              <a:spcAft>
                <a:spcPts val="0"/>
              </a:spcAft>
              <a:defRPr/>
            </a:lvl4pPr>
            <a:lvl5pPr marL="0" indent="0">
              <a:spcAft>
                <a:spcPts val="0"/>
              </a:spcAft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96721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972269"/>
          </a:xfrm>
        </p:spPr>
        <p:txBody>
          <a:bodyPr tIns="86400" anchor="t" anchorCtr="0"/>
          <a:lstStyle>
            <a:lvl1pPr algn="l">
              <a:defRPr sz="5700"/>
            </a:lvl1pPr>
          </a:lstStyle>
          <a:p>
            <a:r>
              <a:rPr lang="et-EE" dirty="0" smtClean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3636293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err="1" smtClean="0"/>
              <a:t>eesnimi@perenimi@amet.ee</a:t>
            </a:r>
            <a:endParaRPr lang="et-EE" dirty="0" smtClean="0"/>
          </a:p>
          <a:p>
            <a:endParaRPr lang="et-EE" dirty="0" smtClean="0"/>
          </a:p>
        </p:txBody>
      </p:sp>
      <p:pic>
        <p:nvPicPr>
          <p:cNvPr id="6" name="Picture 5" descr="0_rahandusmin_3lovi_e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7200" y="216000"/>
            <a:ext cx="3465001" cy="13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0034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1800538"/>
            <a:ext cx="8999538" cy="5040000"/>
          </a:xfrm>
          <a:prstGeom prst="rect">
            <a:avLst/>
          </a:prstGeom>
          <a:solidFill>
            <a:srgbClr val="0084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noFill/>
              <a:effectLst/>
              <a:latin typeface="Roboto Condensed" panose="02000000000000000000" pitchFamily="2" charset="0"/>
              <a:ea typeface="Microsoft YaHei" panose="020B0503020204020204" pitchFamily="34" charset="-122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972269"/>
          </a:xfrm>
        </p:spPr>
        <p:txBody>
          <a:bodyPr tIns="86400" anchor="t" anchorCtr="0"/>
          <a:lstStyle>
            <a:lvl1pPr algn="l">
              <a:defRPr sz="5700">
                <a:solidFill>
                  <a:schemeClr val="bg1"/>
                </a:solidFill>
              </a:defRPr>
            </a:lvl1pPr>
          </a:lstStyle>
          <a:p>
            <a:r>
              <a:rPr lang="et-EE" dirty="0" smtClean="0"/>
              <a:t>Aitäh!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3636293"/>
            <a:ext cx="7200000" cy="1728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err="1" smtClean="0"/>
              <a:t>eesnimi@perenimi@amet.ee</a:t>
            </a:r>
            <a:endParaRPr lang="et-EE" dirty="0" smtClean="0"/>
          </a:p>
          <a:p>
            <a:endParaRPr lang="et-EE" dirty="0" smtClean="0"/>
          </a:p>
        </p:txBody>
      </p:sp>
      <p:pic>
        <p:nvPicPr>
          <p:cNvPr id="9" name="Picture 8" descr="0_rahandusmin_3lovi_est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67200" y="216000"/>
            <a:ext cx="3465001" cy="13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631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3541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1800000"/>
          </a:xfrm>
          <a:prstGeom prst="rect">
            <a:avLst/>
          </a:prstGeom>
        </p:spPr>
        <p:txBody>
          <a:bodyPr lIns="92373" tIns="87281" rIns="92373" bIns="46186" anchor="t" anchorCtr="0"/>
          <a:lstStyle>
            <a:lvl1pPr algn="l">
              <a:defRPr sz="5708"/>
            </a:lvl1pPr>
          </a:lstStyle>
          <a:p>
            <a:r>
              <a:rPr lang="en-US" dirty="0" err="1" smtClean="0"/>
              <a:t>Esitlusslaidide</a:t>
            </a:r>
            <a:r>
              <a:rPr lang="en-US" dirty="0" smtClean="0"/>
              <a:t> </a:t>
            </a:r>
            <a:r>
              <a:rPr lang="en-US" dirty="0" err="1" smtClean="0"/>
              <a:t>kujundusest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4525201"/>
            <a:ext cx="7200000" cy="1728000"/>
          </a:xfrm>
          <a:prstGeom prst="rect">
            <a:avLst/>
          </a:prstGeom>
        </p:spPr>
        <p:txBody>
          <a:bodyPr lIns="92373" tIns="46186" rIns="92373" bIns="46186"/>
          <a:lstStyle>
            <a:lvl1pPr marL="0" indent="0" algn="l">
              <a:spcAft>
                <a:spcPts val="0"/>
              </a:spcAft>
              <a:buNone/>
              <a:defRPr sz="2559" b="0"/>
            </a:lvl1pPr>
            <a:lvl2pPr marL="454566" indent="0" algn="ctr">
              <a:buNone/>
              <a:defRPr sz="1968"/>
            </a:lvl2pPr>
            <a:lvl3pPr marL="909132" indent="0" algn="ctr">
              <a:buNone/>
              <a:defRPr sz="1772"/>
            </a:lvl3pPr>
            <a:lvl4pPr marL="1363698" indent="0" algn="ctr">
              <a:buNone/>
              <a:defRPr sz="1575"/>
            </a:lvl4pPr>
            <a:lvl5pPr marL="1818264" indent="0" algn="ctr">
              <a:buNone/>
              <a:defRPr sz="1575"/>
            </a:lvl5pPr>
            <a:lvl6pPr marL="2272830" indent="0" algn="ctr">
              <a:buNone/>
              <a:defRPr sz="1575"/>
            </a:lvl6pPr>
            <a:lvl7pPr marL="2727396" indent="0" algn="ctr">
              <a:buNone/>
              <a:defRPr sz="1575"/>
            </a:lvl7pPr>
            <a:lvl8pPr marL="3181962" indent="0" algn="ctr">
              <a:buNone/>
              <a:defRPr sz="1575"/>
            </a:lvl8pPr>
            <a:lvl9pPr marL="3636528" indent="0" algn="ctr">
              <a:buNone/>
              <a:defRPr sz="1575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smtClean="0"/>
              <a:t>asutuse nimetus / ametinimetus</a:t>
            </a:r>
          </a:p>
          <a:p>
            <a:endParaRPr lang="et-EE" dirty="0" smtClean="0"/>
          </a:p>
          <a:p>
            <a:r>
              <a:rPr lang="et-EE" dirty="0" smtClean="0"/>
              <a:t>14.12.2013</a:t>
            </a:r>
            <a:endParaRPr lang="en-US" dirty="0"/>
          </a:p>
        </p:txBody>
      </p:sp>
      <p:pic>
        <p:nvPicPr>
          <p:cNvPr id="5" name="Picture 4" descr="0_rahandusmin_vapp_est_bla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202" y="352800"/>
            <a:ext cx="3477729" cy="11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389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800538"/>
            <a:ext cx="8999538" cy="5040000"/>
          </a:xfrm>
          <a:prstGeom prst="rect">
            <a:avLst/>
          </a:prstGeom>
          <a:solidFill>
            <a:srgbClr val="0084D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0914" tIns="45456" rIns="90914" bIns="45456" numCol="1" rtlCol="0" anchor="t" anchorCtr="0" compatLnSpc="1">
            <a:prstTxWarp prst="textNoShape">
              <a:avLst/>
            </a:prstTxWarp>
          </a:bodyPr>
          <a:lstStyle/>
          <a:p>
            <a:pPr defTabSz="446674"/>
            <a:endParaRPr lang="en-US" smtClean="0">
              <a:noFill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04000" y="2448000"/>
            <a:ext cx="7200000" cy="1800000"/>
          </a:xfrm>
          <a:prstGeom prst="rect">
            <a:avLst/>
          </a:prstGeom>
        </p:spPr>
        <p:txBody>
          <a:bodyPr lIns="92373" tIns="87281" rIns="92373" bIns="46186" anchor="t" anchorCtr="0"/>
          <a:lstStyle>
            <a:lvl1pPr algn="l">
              <a:defRPr sz="5708">
                <a:solidFill>
                  <a:schemeClr val="bg1"/>
                </a:solidFill>
              </a:defRPr>
            </a:lvl1pPr>
          </a:lstStyle>
          <a:p>
            <a:r>
              <a:rPr lang="en-US" dirty="0" err="1" smtClean="0"/>
              <a:t>Esitlusslaidide</a:t>
            </a:r>
            <a:r>
              <a:rPr lang="en-US" dirty="0" smtClean="0"/>
              <a:t> </a:t>
            </a:r>
            <a:r>
              <a:rPr lang="en-US" dirty="0" err="1" smtClean="0"/>
              <a:t>kujundusest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4000" y="4525201"/>
            <a:ext cx="7200000" cy="1728000"/>
          </a:xfrm>
          <a:prstGeom prst="rect">
            <a:avLst/>
          </a:prstGeom>
        </p:spPr>
        <p:txBody>
          <a:bodyPr lIns="92373" tIns="46186" rIns="92373" bIns="46186"/>
          <a:lstStyle>
            <a:lvl1pPr marL="0" indent="0" algn="l">
              <a:spcAft>
                <a:spcPts val="0"/>
              </a:spcAft>
              <a:buNone/>
              <a:defRPr sz="2559" b="0">
                <a:solidFill>
                  <a:schemeClr val="bg1"/>
                </a:solidFill>
              </a:defRPr>
            </a:lvl1pPr>
            <a:lvl2pPr marL="454566" indent="0" algn="ctr">
              <a:buNone/>
              <a:defRPr sz="1968"/>
            </a:lvl2pPr>
            <a:lvl3pPr marL="909132" indent="0" algn="ctr">
              <a:buNone/>
              <a:defRPr sz="1772"/>
            </a:lvl3pPr>
            <a:lvl4pPr marL="1363698" indent="0" algn="ctr">
              <a:buNone/>
              <a:defRPr sz="1575"/>
            </a:lvl4pPr>
            <a:lvl5pPr marL="1818264" indent="0" algn="ctr">
              <a:buNone/>
              <a:defRPr sz="1575"/>
            </a:lvl5pPr>
            <a:lvl6pPr marL="2272830" indent="0" algn="ctr">
              <a:buNone/>
              <a:defRPr sz="1575"/>
            </a:lvl6pPr>
            <a:lvl7pPr marL="2727396" indent="0" algn="ctr">
              <a:buNone/>
              <a:defRPr sz="1575"/>
            </a:lvl7pPr>
            <a:lvl8pPr marL="3181962" indent="0" algn="ctr">
              <a:buNone/>
              <a:defRPr sz="1575"/>
            </a:lvl8pPr>
            <a:lvl9pPr marL="3636528" indent="0" algn="ctr">
              <a:buNone/>
              <a:defRPr sz="1575"/>
            </a:lvl9pPr>
          </a:lstStyle>
          <a:p>
            <a:r>
              <a:rPr lang="et-EE" dirty="0" smtClean="0"/>
              <a:t>Eesnimi Perenimi</a:t>
            </a:r>
          </a:p>
          <a:p>
            <a:r>
              <a:rPr lang="et-EE" dirty="0" smtClean="0"/>
              <a:t>asutuse nimetus / ametinimetus</a:t>
            </a:r>
          </a:p>
          <a:p>
            <a:endParaRPr lang="et-EE" dirty="0" smtClean="0"/>
          </a:p>
          <a:p>
            <a:r>
              <a:rPr lang="et-EE" dirty="0" smtClean="0"/>
              <a:t>14.12.2013</a:t>
            </a:r>
            <a:endParaRPr lang="en-US" dirty="0"/>
          </a:p>
        </p:txBody>
      </p:sp>
      <p:pic>
        <p:nvPicPr>
          <p:cNvPr id="7" name="Picture 6" descr="0_rahandusmin_vapp_est_blac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7201" y="352800"/>
            <a:ext cx="3522031" cy="114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01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8100987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8100987" cy="451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 smtClean="0"/>
              <a:t>Click to edit the outline text format</a:t>
            </a:r>
          </a:p>
          <a:p>
            <a:pPr lvl="1"/>
            <a:r>
              <a:rPr lang="en-GB" altLang="en-US" dirty="0" smtClean="0"/>
              <a:t>Second Outline Level</a:t>
            </a:r>
          </a:p>
          <a:p>
            <a:pPr lvl="2"/>
            <a:r>
              <a:rPr lang="en-GB" altLang="en-US" dirty="0" smtClean="0"/>
              <a:t>Third Outline Level</a:t>
            </a:r>
          </a:p>
          <a:p>
            <a:pPr lvl="3"/>
            <a:r>
              <a:rPr lang="en-GB" altLang="en-US" dirty="0" smtClean="0"/>
              <a:t>Fourth Outline Level</a:t>
            </a:r>
          </a:p>
          <a:p>
            <a:pPr lvl="4"/>
            <a:r>
              <a:rPr lang="en-GB" altLang="en-US" dirty="0" smtClean="0"/>
              <a:t>Fifth Outline Level</a:t>
            </a:r>
          </a:p>
          <a:p>
            <a:pPr lvl="4"/>
            <a:r>
              <a:rPr lang="en-GB" altLang="en-US" dirty="0" smtClean="0"/>
              <a:t>Sixth Outline Level</a:t>
            </a:r>
          </a:p>
          <a:p>
            <a:pPr lvl="4"/>
            <a:r>
              <a:rPr lang="en-GB" altLang="en-US" dirty="0" smtClean="0"/>
              <a:t>Seventh Outline Level</a:t>
            </a:r>
          </a:p>
          <a:p>
            <a:pPr lvl="4"/>
            <a:r>
              <a:rPr lang="en-GB" altLang="en-US" dirty="0" smtClean="0"/>
              <a:t>Eighth Outline Level</a:t>
            </a:r>
          </a:p>
          <a:p>
            <a:pPr lvl="4"/>
            <a:r>
              <a:rPr lang="en-GB" altLang="en-US" dirty="0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40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endParaRPr lang="et-EE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  <a:cs typeface="Arial Unicode MS" panose="020B0604020202020204" pitchFamily="34" charset="-128"/>
              </a:defRPr>
            </a:lvl1pPr>
          </a:lstStyle>
          <a:p>
            <a:fld id="{91A857D3-8977-4B76-8A8E-76EC884CC3A4}" type="slidenum">
              <a:rPr lang="et-EE" altLang="en-US"/>
              <a:pPr/>
              <a:t>‹#›</a:t>
            </a:fld>
            <a:endParaRPr lang="et-EE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62" r:id="rId4"/>
    <p:sldLayoutId id="2147483660" r:id="rId5"/>
    <p:sldLayoutId id="2147483663" r:id="rId6"/>
    <p:sldLayoutId id="2147483655" r:id="rId7"/>
  </p:sldLayoutIdLst>
  <p:timing>
    <p:tnLst>
      <p:par>
        <p:cTn id="1" dur="indefinite" restart="never" nodeType="tmRoot"/>
      </p:par>
    </p:tnLst>
  </p:timing>
  <p:txStyles>
    <p:titleStyle>
      <a:lvl1pPr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000" kern="1200">
          <a:solidFill>
            <a:srgbClr val="000000"/>
          </a:solidFill>
          <a:latin typeface="Arial" pitchFamily="34" charset="0"/>
          <a:ea typeface="+mj-ea"/>
          <a:cs typeface="Arial" pitchFamily="34" charset="0"/>
        </a:defRPr>
      </a:lvl1pPr>
      <a:lvl2pPr marL="742950" indent="-28575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2pPr>
      <a:lvl3pPr marL="11430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3pPr>
      <a:lvl4pPr marL="16002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4pPr>
      <a:lvl5pPr marL="20574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5pPr>
      <a:lvl6pPr marL="25146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6pPr>
      <a:lvl7pPr marL="29718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7pPr>
      <a:lvl8pPr marL="34290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8pPr>
      <a:lvl9pPr marL="3886200" indent="-228600" algn="l" defTabSz="449263" rtl="0" fontAlgn="base" hangingPunct="0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0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9pPr>
    </p:titleStyle>
    <p:bodyStyle>
      <a:lvl1pPr marL="342900" indent="-342900" algn="l" defTabSz="449263" rtl="0" fontAlgn="base" hangingPunct="0">
        <a:lnSpc>
          <a:spcPct val="110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49263" rtl="0" fontAlgn="base" hangingPunct="0">
        <a:lnSpc>
          <a:spcPct val="110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49263" rtl="0" fontAlgn="base" hangingPunct="0">
        <a:lnSpc>
          <a:spcPct val="110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49263" rtl="0" fontAlgn="base" hangingPunct="0">
        <a:lnSpc>
          <a:spcPct val="110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49263" rtl="0" fontAlgn="base" hangingPunct="0">
        <a:lnSpc>
          <a:spcPct val="110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307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</p:sldLayoutIdLst>
  <p:timing>
    <p:tnLst>
      <p:par>
        <p:cTn id="1" dur="indefinite" restart="never" nodeType="tmRoot"/>
      </p:par>
    </p:tnLst>
  </p:timing>
  <p:txStyles>
    <p:titleStyle>
      <a:lvl1pPr algn="l" defTabSz="446674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8" kern="1200">
          <a:solidFill>
            <a:srgbClr val="000000"/>
          </a:solidFill>
          <a:latin typeface="+mj-lt"/>
          <a:ea typeface="+mj-ea"/>
          <a:cs typeface="+mj-cs"/>
        </a:defRPr>
      </a:lvl1pPr>
      <a:lvl2pPr marL="738670" indent="-284104" algn="l" defTabSz="446674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8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2pPr>
      <a:lvl3pPr marL="1136415" indent="-227283" algn="l" defTabSz="446674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8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3pPr>
      <a:lvl4pPr marL="1590981" indent="-227283" algn="l" defTabSz="446674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8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4pPr>
      <a:lvl5pPr marL="2045547" indent="-227283" algn="l" defTabSz="446674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8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5pPr>
      <a:lvl6pPr marL="2500113" indent="-227283" algn="l" defTabSz="446674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8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6pPr>
      <a:lvl7pPr marL="2954679" indent="-227283" algn="l" defTabSz="446674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8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7pPr>
      <a:lvl8pPr marL="3409245" indent="-227283" algn="l" defTabSz="446674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8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8pPr>
      <a:lvl9pPr marL="3863811" indent="-227283" algn="l" defTabSz="446674" rtl="0" eaLnBrk="1" fontAlgn="base" hangingPunct="1">
        <a:lnSpc>
          <a:spcPct val="88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5708">
          <a:solidFill>
            <a:srgbClr val="000000"/>
          </a:solidFill>
          <a:latin typeface="Roboto Condensed" panose="02000000000000000000" pitchFamily="2" charset="0"/>
          <a:ea typeface="Microsoft YaHei" panose="020B0503020204020204" pitchFamily="34" charset="-122"/>
        </a:defRPr>
      </a:lvl9pPr>
    </p:titleStyle>
    <p:bodyStyle>
      <a:lvl1pPr marL="340925" indent="-340925" algn="l" defTabSz="446674" rtl="0" eaLnBrk="1" fontAlgn="base" hangingPunct="1">
        <a:lnSpc>
          <a:spcPct val="110000"/>
        </a:lnSpc>
        <a:spcBef>
          <a:spcPct val="0"/>
        </a:spcBef>
        <a:spcAft>
          <a:spcPts val="1404"/>
        </a:spcAft>
        <a:buClr>
          <a:srgbClr val="000000"/>
        </a:buClr>
        <a:buSzPct val="100000"/>
        <a:buFont typeface="Times New Roman" panose="02020603050405020304" pitchFamily="18" charset="0"/>
        <a:defRPr sz="3149" kern="1200">
          <a:solidFill>
            <a:srgbClr val="000000"/>
          </a:solidFill>
          <a:latin typeface="+mn-lt"/>
          <a:ea typeface="+mn-ea"/>
          <a:cs typeface="+mn-cs"/>
        </a:defRPr>
      </a:lvl1pPr>
      <a:lvl2pPr marL="738670" indent="-284104" algn="l" defTabSz="446674" rtl="0" eaLnBrk="1" fontAlgn="base" hangingPunct="1">
        <a:lnSpc>
          <a:spcPct val="110000"/>
        </a:lnSpc>
        <a:spcBef>
          <a:spcPct val="0"/>
        </a:spcBef>
        <a:spcAft>
          <a:spcPts val="1132"/>
        </a:spcAft>
        <a:buClr>
          <a:srgbClr val="000000"/>
        </a:buClr>
        <a:buSzPct val="100000"/>
        <a:buFont typeface="Times New Roman" panose="02020603050405020304" pitchFamily="18" charset="0"/>
        <a:defRPr sz="2756" kern="1200">
          <a:solidFill>
            <a:srgbClr val="000000"/>
          </a:solidFill>
          <a:latin typeface="+mn-lt"/>
          <a:ea typeface="+mn-ea"/>
          <a:cs typeface="+mn-cs"/>
        </a:defRPr>
      </a:lvl2pPr>
      <a:lvl3pPr marL="1136415" indent="-227283" algn="l" defTabSz="446674" rtl="0" eaLnBrk="1" fontAlgn="base" hangingPunct="1">
        <a:lnSpc>
          <a:spcPct val="110000"/>
        </a:lnSpc>
        <a:spcBef>
          <a:spcPct val="0"/>
        </a:spcBef>
        <a:spcAft>
          <a:spcPts val="845"/>
        </a:spcAft>
        <a:buClr>
          <a:srgbClr val="000000"/>
        </a:buClr>
        <a:buSzPct val="100000"/>
        <a:buFont typeface="Times New Roman" panose="02020603050405020304" pitchFamily="18" charset="0"/>
        <a:defRPr sz="2362" kern="1200">
          <a:solidFill>
            <a:srgbClr val="000000"/>
          </a:solidFill>
          <a:latin typeface="+mn-lt"/>
          <a:ea typeface="+mn-ea"/>
          <a:cs typeface="+mn-cs"/>
        </a:defRPr>
      </a:lvl3pPr>
      <a:lvl4pPr marL="1590981" indent="-227283" algn="l" defTabSz="446674" rtl="0" eaLnBrk="1" fontAlgn="base" hangingPunct="1">
        <a:lnSpc>
          <a:spcPct val="110000"/>
        </a:lnSpc>
        <a:spcBef>
          <a:spcPct val="0"/>
        </a:spcBef>
        <a:spcAft>
          <a:spcPts val="572"/>
        </a:spcAft>
        <a:buClr>
          <a:srgbClr val="000000"/>
        </a:buClr>
        <a:buSzPct val="100000"/>
        <a:buFont typeface="Times New Roman" panose="02020603050405020304" pitchFamily="18" charset="0"/>
        <a:defRPr sz="1968" kern="1200">
          <a:solidFill>
            <a:srgbClr val="000000"/>
          </a:solidFill>
          <a:latin typeface="+mn-lt"/>
          <a:ea typeface="+mn-ea"/>
          <a:cs typeface="+mn-cs"/>
        </a:defRPr>
      </a:lvl4pPr>
      <a:lvl5pPr marL="2045547" indent="-227283" algn="l" defTabSz="446674" rtl="0" eaLnBrk="1" fontAlgn="base" hangingPunct="1">
        <a:lnSpc>
          <a:spcPct val="110000"/>
        </a:lnSpc>
        <a:spcBef>
          <a:spcPct val="0"/>
        </a:spcBef>
        <a:spcAft>
          <a:spcPts val="286"/>
        </a:spcAft>
        <a:buClr>
          <a:srgbClr val="000000"/>
        </a:buClr>
        <a:buSzPct val="100000"/>
        <a:buFont typeface="Times New Roman" panose="02020603050405020304" pitchFamily="18" charset="0"/>
        <a:defRPr sz="1968" kern="1200">
          <a:solidFill>
            <a:srgbClr val="000000"/>
          </a:solidFill>
          <a:latin typeface="+mn-lt"/>
          <a:ea typeface="+mn-ea"/>
          <a:cs typeface="+mn-cs"/>
        </a:defRPr>
      </a:lvl5pPr>
      <a:lvl6pPr marL="2500113" indent="-227283" algn="l" defTabSz="909132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954679" indent="-227283" algn="l" defTabSz="909132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409245" indent="-227283" algn="l" defTabSz="909132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863811" indent="-227283" algn="l" defTabSz="909132" rtl="0" eaLnBrk="1" latinLnBrk="0" hangingPunct="1">
        <a:lnSpc>
          <a:spcPct val="90000"/>
        </a:lnSpc>
        <a:spcBef>
          <a:spcPts val="497"/>
        </a:spcBef>
        <a:buFont typeface="Arial" panose="020B0604020202020204" pitchFamily="34" charset="0"/>
        <a:buChar char="•"/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913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1pPr>
      <a:lvl2pPr marL="454566" algn="l" defTabSz="90913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2pPr>
      <a:lvl3pPr marL="909132" algn="l" defTabSz="90913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8" algn="l" defTabSz="90913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4pPr>
      <a:lvl5pPr marL="1818264" algn="l" defTabSz="90913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5pPr>
      <a:lvl6pPr marL="2272830" algn="l" defTabSz="90913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6pPr>
      <a:lvl7pPr marL="2727396" algn="l" defTabSz="90913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7pPr>
      <a:lvl8pPr marL="3181962" algn="l" defTabSz="90913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8pPr>
      <a:lvl9pPr marL="3636528" algn="l" defTabSz="909132" rtl="0" eaLnBrk="1" latinLnBrk="0" hangingPunct="1">
        <a:defRPr sz="177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5393" y="1980109"/>
            <a:ext cx="7488607" cy="2267891"/>
          </a:xfrm>
        </p:spPr>
        <p:txBody>
          <a:bodyPr/>
          <a:lstStyle/>
          <a:p>
            <a:pPr lvl="0"/>
            <a:r>
              <a:rPr lang="et-EE" sz="4800" dirty="0" smtClean="0"/>
              <a:t>Haldusreform</a:t>
            </a:r>
            <a:endParaRPr lang="et-EE" sz="4800" dirty="0"/>
          </a:p>
        </p:txBody>
      </p:sp>
      <p:pic>
        <p:nvPicPr>
          <p:cNvPr id="5" name="Picture 4" descr="PHJA-K~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16413"/>
            <a:ext cx="8999538" cy="16561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15393" y="4172373"/>
            <a:ext cx="2808312" cy="49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 smtClean="0">
                <a:solidFill>
                  <a:schemeClr val="bg1"/>
                </a:solidFill>
              </a:rPr>
              <a:t>12. jaanuar 2017</a:t>
            </a:r>
            <a:endParaRPr lang="et-EE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3000" dirty="0" smtClean="0">
                <a:solidFill>
                  <a:srgbClr val="0070C0"/>
                </a:solidFill>
              </a:rPr>
              <a:t>Järva- ja Raplamaa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321" y="1404045"/>
            <a:ext cx="7776863" cy="4908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z="2800" dirty="0" smtClean="0">
                <a:solidFill>
                  <a:srgbClr val="0070C0"/>
                </a:solidFill>
              </a:rPr>
              <a:t>Lääne- ja Ida-Virumaa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6820" y="1332037"/>
            <a:ext cx="8585321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405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377" y="539949"/>
            <a:ext cx="5760640" cy="5960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3945" y="1764085"/>
            <a:ext cx="2664296" cy="1152128"/>
          </a:xfrm>
        </p:spPr>
        <p:txBody>
          <a:bodyPr/>
          <a:lstStyle/>
          <a:p>
            <a:r>
              <a:rPr lang="et-EE" sz="3000" dirty="0" smtClean="0">
                <a:solidFill>
                  <a:srgbClr val="0070C0"/>
                </a:solidFill>
              </a:rPr>
              <a:t>Tartu- ja Jõgevamaa</a:t>
            </a:r>
          </a:p>
        </p:txBody>
      </p:sp>
    </p:spTree>
    <p:extLst>
      <p:ext uri="{BB962C8B-B14F-4D97-AF65-F5344CB8AC3E}">
        <p14:creationId xmlns:p14="http://schemas.microsoft.com/office/powerpoint/2010/main" val="278545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7" y="540000"/>
            <a:ext cx="7920000" cy="648021"/>
          </a:xfrm>
        </p:spPr>
        <p:txBody>
          <a:bodyPr/>
          <a:lstStyle/>
          <a:p>
            <a:r>
              <a:rPr lang="et-EE" sz="2800" dirty="0" smtClean="0">
                <a:solidFill>
                  <a:srgbClr val="0070C0"/>
                </a:solidFill>
              </a:rPr>
              <a:t>Valga-, Võru ja Põlvamaa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773" y="1476053"/>
            <a:ext cx="8287619" cy="4977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239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297" y="5508501"/>
            <a:ext cx="3924524" cy="576064"/>
          </a:xfrm>
        </p:spPr>
        <p:txBody>
          <a:bodyPr/>
          <a:lstStyle/>
          <a:p>
            <a:r>
              <a:rPr lang="et-EE" sz="3000" dirty="0" smtClean="0">
                <a:solidFill>
                  <a:srgbClr val="0070C0"/>
                </a:solidFill>
              </a:rPr>
              <a:t>Pärnu- ja Viljandimaa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7755" y="251917"/>
            <a:ext cx="776832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41325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297" y="251917"/>
            <a:ext cx="8424936" cy="576064"/>
          </a:xfrm>
        </p:spPr>
        <p:txBody>
          <a:bodyPr/>
          <a:lstStyle/>
          <a:p>
            <a:r>
              <a:rPr lang="et-EE" sz="2800" dirty="0" smtClean="0">
                <a:solidFill>
                  <a:srgbClr val="0070C0"/>
                </a:solidFill>
              </a:rPr>
              <a:t>KOV</a:t>
            </a:r>
            <a:r>
              <a:rPr lang="et-EE" sz="2800" dirty="0">
                <a:solidFill>
                  <a:srgbClr val="0070C0"/>
                </a:solidFill>
              </a:rPr>
              <a:t> </a:t>
            </a:r>
            <a:r>
              <a:rPr lang="et-EE" sz="2800" dirty="0" smtClean="0">
                <a:solidFill>
                  <a:srgbClr val="0070C0"/>
                </a:solidFill>
              </a:rPr>
              <a:t>teostatavad toimingud VV ettepaneku saamisel (1)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305" y="1404045"/>
            <a:ext cx="8424936" cy="4877693"/>
          </a:xfrm>
        </p:spPr>
        <p:txBody>
          <a:bodyPr/>
          <a:lstStyle/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et-EE" sz="2000" dirty="0" smtClean="0">
                <a:solidFill>
                  <a:schemeClr val="tx1"/>
                </a:solidFill>
              </a:rPr>
              <a:t>Hiljemalt 15.02.2017</a:t>
            </a:r>
            <a:r>
              <a:rPr lang="et-EE" sz="2000" b="1" dirty="0" smtClean="0">
                <a:solidFill>
                  <a:schemeClr val="tx1"/>
                </a:solidFill>
              </a:rPr>
              <a:t> </a:t>
            </a:r>
            <a:r>
              <a:rPr lang="et-EE" sz="2000" dirty="0" smtClean="0">
                <a:solidFill>
                  <a:schemeClr val="tx1"/>
                </a:solidFill>
              </a:rPr>
              <a:t>algatab VV HTK muutmise tehes KOVidele ettepaneku </a:t>
            </a:r>
          </a:p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et-EE" sz="2000" dirty="0" smtClean="0"/>
              <a:t>KOV selgitab </a:t>
            </a:r>
            <a:r>
              <a:rPr lang="et-EE" sz="2000" dirty="0"/>
              <a:t>välja elanike arvamuse (23.-24.04)</a:t>
            </a:r>
          </a:p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et-EE" sz="2000" dirty="0"/>
              <a:t>esitab maavanemale otsuse vormis põhjendatud arvamuse VV ettepaneku kohta (15.05.17)</a:t>
            </a:r>
          </a:p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et-EE" sz="2000" dirty="0"/>
              <a:t>lepib kokku </a:t>
            </a:r>
            <a:r>
              <a:rPr lang="et-EE" sz="2000" i="1" dirty="0" smtClean="0"/>
              <a:t>ühinemiskokkuleppe</a:t>
            </a:r>
            <a:r>
              <a:rPr lang="et-EE" sz="2000" i="1" dirty="0"/>
              <a:t>,</a:t>
            </a:r>
            <a:r>
              <a:rPr lang="et-EE" sz="2000" dirty="0"/>
              <a:t> mis </a:t>
            </a:r>
            <a:r>
              <a:rPr lang="et-EE" sz="2000" dirty="0" smtClean="0"/>
              <a:t>hõlmab: KOV nime, haldusüksuse </a:t>
            </a:r>
            <a:r>
              <a:rPr lang="et-EE" sz="2000" dirty="0"/>
              <a:t>liigi ja sümboolika, </a:t>
            </a:r>
            <a:r>
              <a:rPr lang="et-EE" sz="2000" dirty="0" smtClean="0"/>
              <a:t>HTK </a:t>
            </a:r>
            <a:r>
              <a:rPr lang="et-EE" sz="2000" dirty="0"/>
              <a:t>kaasnevate võimalike küsimuste lahendamise ning </a:t>
            </a:r>
            <a:r>
              <a:rPr lang="et-EE" sz="2000" dirty="0" smtClean="0"/>
              <a:t>uue </a:t>
            </a:r>
            <a:r>
              <a:rPr lang="et-EE" sz="2000" dirty="0"/>
              <a:t>KOV põhimääruse ja teiste õigusaktide vajalike muudatuste </a:t>
            </a:r>
            <a:r>
              <a:rPr lang="et-EE" sz="2000" dirty="0" smtClean="0"/>
              <a:t>ettevalmistamise kohta </a:t>
            </a:r>
            <a:r>
              <a:rPr lang="et-EE" sz="2000" dirty="0"/>
              <a:t> (15.06.17)</a:t>
            </a:r>
            <a:endParaRPr lang="et-EE" sz="2000" dirty="0" smtClean="0"/>
          </a:p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et-EE" sz="2000" dirty="0" smtClean="0"/>
              <a:t>teeb </a:t>
            </a:r>
            <a:r>
              <a:rPr lang="et-EE" sz="2000" dirty="0"/>
              <a:t>koostöös asjaomaste KOVidega valimistoimingud (15.06.17</a:t>
            </a:r>
            <a:r>
              <a:rPr lang="et-EE" sz="2000" dirty="0" smtClean="0"/>
              <a:t>)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t-EE" sz="2000" dirty="0" smtClean="0"/>
              <a:t>KOV nime ja liigi valikul peab KOV küsima enne arvamust kohanimenõukogult. </a:t>
            </a:r>
          </a:p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et-EE" sz="2000" dirty="0" smtClean="0"/>
              <a:t>enne sümboolika kokkuleppimist tuleb küsida Riigikantselei arvamust, millega tuleb sümboolika kasutamisel arvestada.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endParaRPr lang="et-EE" sz="2000" dirty="0" smtClean="0"/>
          </a:p>
          <a:p>
            <a:pPr lvl="0">
              <a:lnSpc>
                <a:spcPct val="100000"/>
              </a:lnSpc>
              <a:spcAft>
                <a:spcPts val="600"/>
              </a:spcAft>
            </a:pPr>
            <a:endParaRPr lang="et-EE" sz="2000" dirty="0"/>
          </a:p>
        </p:txBody>
      </p:sp>
    </p:spTree>
    <p:extLst>
      <p:ext uri="{BB962C8B-B14F-4D97-AF65-F5344CB8AC3E}">
        <p14:creationId xmlns:p14="http://schemas.microsoft.com/office/powerpoint/2010/main" val="120694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297" y="251917"/>
            <a:ext cx="8424936" cy="576064"/>
          </a:xfrm>
        </p:spPr>
        <p:txBody>
          <a:bodyPr/>
          <a:lstStyle/>
          <a:p>
            <a:r>
              <a:rPr lang="et-EE" sz="2800" dirty="0" smtClean="0">
                <a:solidFill>
                  <a:srgbClr val="0070C0"/>
                </a:solidFill>
              </a:rPr>
              <a:t>KOV</a:t>
            </a:r>
            <a:r>
              <a:rPr lang="et-EE" sz="2800" dirty="0">
                <a:solidFill>
                  <a:srgbClr val="0070C0"/>
                </a:solidFill>
              </a:rPr>
              <a:t> </a:t>
            </a:r>
            <a:r>
              <a:rPr lang="et-EE" sz="2800" dirty="0" smtClean="0">
                <a:solidFill>
                  <a:srgbClr val="0070C0"/>
                </a:solidFill>
              </a:rPr>
              <a:t>teostatavad toimingud VV ettepaneku saamisel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305" y="1332037"/>
            <a:ext cx="8424936" cy="4949701"/>
          </a:xfrm>
        </p:spPr>
        <p:txBody>
          <a:bodyPr/>
          <a:lstStyle/>
          <a:p>
            <a:pPr lvl="0">
              <a:lnSpc>
                <a:spcPct val="100000"/>
              </a:lnSpc>
              <a:spcAft>
                <a:spcPts val="600"/>
              </a:spcAft>
            </a:pPr>
            <a:r>
              <a:rPr lang="et-EE" sz="2000" dirty="0" smtClean="0"/>
              <a:t>Ühinemiskokkuleppe </a:t>
            </a:r>
            <a:r>
              <a:rPr lang="et-EE" sz="2000" dirty="0"/>
              <a:t>eelnõu pannakse avalikkusele tutvumiseks vähemalt 15 </a:t>
            </a:r>
            <a:r>
              <a:rPr lang="et-EE" sz="2000" dirty="0" smtClean="0"/>
              <a:t>päevaks </a:t>
            </a:r>
            <a:r>
              <a:rPr lang="et-EE" sz="2000" dirty="0"/>
              <a:t>eelnõu avalikustamisest arvates. Ühinemiskokkuleppe kinnitavad oma otsusega kõik KOVid</a:t>
            </a:r>
            <a:r>
              <a:rPr lang="et-EE" sz="2000" dirty="0" smtClean="0"/>
              <a:t>.</a:t>
            </a:r>
          </a:p>
          <a:p>
            <a:pPr lvl="0"/>
            <a:r>
              <a:rPr lang="et-EE" sz="2000" dirty="0" smtClean="0"/>
              <a:t>Kui kõik volikogud ühinemiskokkulepet ei kinnita ning osa on kinnitanud ühinemislepingu, lähtutakse ühinemislepingus kokkulepitust. Kui ühinemislepingut ei ole, siis lähtutakse seadusest (HRS § 14-18). KOV nime, liigi ja sümboolika osas on aluseks selle KOV nimi, liik ja sümboolika, kellega kriteeriumile mittevastav KOV ühendatakse või liidetakse.</a:t>
            </a:r>
          </a:p>
          <a:p>
            <a:pPr lvl="0"/>
            <a:r>
              <a:rPr lang="et-EE" sz="2000" dirty="0" smtClean="0"/>
              <a:t>Kui VV algatab mitme kriteeriumile mittevastava KOV ühendamise, kes ei ole ühinemiskokkulepet kinnitanud, võetakse aluseks suurima KOV nimi, liik ja sümboolika. Kohanimenõukogu ettepanekul võib VV määrata ka muu nime.</a:t>
            </a:r>
          </a:p>
          <a:p>
            <a:pPr lvl="0">
              <a:lnSpc>
                <a:spcPct val="100000"/>
              </a:lnSpc>
              <a:spcAft>
                <a:spcPts val="600"/>
              </a:spcAft>
            </a:pPr>
            <a:endParaRPr lang="et-EE" sz="2000" dirty="0"/>
          </a:p>
        </p:txBody>
      </p:sp>
    </p:spTree>
    <p:extLst>
      <p:ext uri="{BB962C8B-B14F-4D97-AF65-F5344CB8AC3E}">
        <p14:creationId xmlns:p14="http://schemas.microsoft.com/office/powerpoint/2010/main" val="1206948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7" y="107901"/>
            <a:ext cx="7920000" cy="1512099"/>
          </a:xfrm>
        </p:spPr>
        <p:txBody>
          <a:bodyPr/>
          <a:lstStyle/>
          <a:p>
            <a:pPr algn="ctr"/>
            <a:r>
              <a:rPr lang="et-EE" sz="2400" b="0" dirty="0">
                <a:solidFill>
                  <a:srgbClr val="0084D1"/>
                </a:solidFill>
                <a:ea typeface="Tahoma" pitchFamily="34" charset="0"/>
              </a:rPr>
              <a:t>Stsenaarium </a:t>
            </a:r>
            <a:r>
              <a:rPr lang="et-EE" sz="2400" b="0" dirty="0" smtClean="0">
                <a:solidFill>
                  <a:srgbClr val="0084D1"/>
                </a:solidFill>
                <a:ea typeface="Tahoma" pitchFamily="34" charset="0"/>
              </a:rPr>
              <a:t>1: MV-de </a:t>
            </a:r>
            <a:r>
              <a:rPr lang="et-EE" sz="2400" b="0" dirty="0">
                <a:solidFill>
                  <a:srgbClr val="0084D1"/>
                </a:solidFill>
                <a:ea typeface="Tahoma" pitchFamily="34" charset="0"/>
              </a:rPr>
              <a:t>tegevuse lõpetamine ning </a:t>
            </a:r>
            <a:r>
              <a:rPr lang="et-EE" sz="2400" b="0" dirty="0" smtClean="0">
                <a:solidFill>
                  <a:srgbClr val="0084D1"/>
                </a:solidFill>
                <a:ea typeface="Tahoma" pitchFamily="34" charset="0"/>
              </a:rPr>
              <a:t>MV </a:t>
            </a:r>
            <a:r>
              <a:rPr lang="et-EE" sz="2400" b="0" dirty="0">
                <a:solidFill>
                  <a:srgbClr val="0084D1"/>
                </a:solidFill>
                <a:ea typeface="Tahoma" pitchFamily="34" charset="0"/>
              </a:rPr>
              <a:t>regionaalvaldkonna ülesannete andmine </a:t>
            </a:r>
            <a:r>
              <a:rPr lang="et-EE" sz="2400" b="0" dirty="0" smtClean="0">
                <a:solidFill>
                  <a:srgbClr val="0084D1"/>
                </a:solidFill>
                <a:ea typeface="Tahoma" pitchFamily="34" charset="0"/>
              </a:rPr>
              <a:t>MV </a:t>
            </a:r>
            <a:r>
              <a:rPr lang="et-EE" sz="2400" b="0" dirty="0">
                <a:solidFill>
                  <a:srgbClr val="0084D1"/>
                </a:solidFill>
                <a:ea typeface="Tahoma" pitchFamily="34" charset="0"/>
              </a:rPr>
              <a:t>asemel loodavale Regionaalametile</a:t>
            </a:r>
            <a:br>
              <a:rPr lang="et-EE" sz="2400" b="0" dirty="0">
                <a:solidFill>
                  <a:srgbClr val="0084D1"/>
                </a:solidFill>
                <a:ea typeface="Tahoma" pitchFamily="34" charset="0"/>
              </a:rPr>
            </a:br>
            <a:endParaRPr lang="et-EE" sz="2400" b="0" dirty="0">
              <a:solidFill>
                <a:srgbClr val="0084D1"/>
              </a:solidFill>
              <a:ea typeface="Tahoma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385" y="1116013"/>
            <a:ext cx="7300232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60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7" y="323925"/>
            <a:ext cx="7920000" cy="1296075"/>
          </a:xfrm>
        </p:spPr>
        <p:txBody>
          <a:bodyPr/>
          <a:lstStyle/>
          <a:p>
            <a:pPr algn="ctr"/>
            <a:r>
              <a:rPr lang="et-EE" sz="2400" b="0" dirty="0">
                <a:solidFill>
                  <a:srgbClr val="0084D1"/>
                </a:solidFill>
                <a:ea typeface="Tahoma" pitchFamily="34" charset="0"/>
              </a:rPr>
              <a:t>Stsenaarium </a:t>
            </a:r>
            <a:r>
              <a:rPr lang="et-EE" sz="2400" b="0" dirty="0" smtClean="0">
                <a:solidFill>
                  <a:srgbClr val="0084D1"/>
                </a:solidFill>
                <a:ea typeface="Tahoma" pitchFamily="34" charset="0"/>
              </a:rPr>
              <a:t>2: MV-de </a:t>
            </a:r>
            <a:r>
              <a:rPr lang="et-EE" sz="2400" b="0" dirty="0">
                <a:solidFill>
                  <a:srgbClr val="0084D1"/>
                </a:solidFill>
                <a:ea typeface="Tahoma" pitchFamily="34" charset="0"/>
              </a:rPr>
              <a:t>tegevuse lõpetamine ja ülesannete jagamine olemasolevate asutuste vahel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493" y="976073"/>
            <a:ext cx="7581744" cy="576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0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20. </a:t>
            </a:r>
            <a:r>
              <a:rPr lang="et-EE" dirty="0"/>
              <a:t>j</a:t>
            </a:r>
            <a:r>
              <a:rPr lang="et-EE" dirty="0" smtClean="0"/>
              <a:t>aanuari VV seminar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Riigiasutuste väljaviimine Tallinnast </a:t>
            </a:r>
          </a:p>
          <a:p>
            <a:r>
              <a:rPr lang="et-EE" dirty="0" smtClean="0"/>
              <a:t>Riigilt </a:t>
            </a:r>
            <a:r>
              <a:rPr lang="et-EE" dirty="0" err="1" smtClean="0"/>
              <a:t>KOVidele</a:t>
            </a:r>
            <a:r>
              <a:rPr lang="et-EE" dirty="0" smtClean="0"/>
              <a:t> ülesannete üleandmine</a:t>
            </a:r>
          </a:p>
          <a:p>
            <a:r>
              <a:rPr lang="et-EE" dirty="0" smtClean="0"/>
              <a:t>KOV tulubaas ja finantsautonoomia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453020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305" y="251918"/>
            <a:ext cx="8099932" cy="648071"/>
          </a:xfrm>
        </p:spPr>
        <p:txBody>
          <a:bodyPr/>
          <a:lstStyle/>
          <a:p>
            <a:r>
              <a:rPr lang="et-EE" altLang="et-EE" sz="3200" dirty="0" smtClean="0">
                <a:solidFill>
                  <a:srgbClr val="0070C0"/>
                </a:solidFill>
              </a:rPr>
              <a:t>Haldusreformi elluviimise ajakava</a:t>
            </a:r>
            <a:endParaRPr lang="et-EE" sz="3200" dirty="0">
              <a:solidFill>
                <a:srgbClr val="0070C0"/>
              </a:solidFill>
              <a:ea typeface="Tahoma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827981"/>
            <a:ext cx="8245002" cy="6012557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et-EE" sz="2600" dirty="0" smtClean="0">
                <a:solidFill>
                  <a:srgbClr val="0070C0"/>
                </a:solidFill>
              </a:rPr>
              <a:t>I Reformi omaalgatuslik etapp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t-EE" sz="1800" b="1" dirty="0" smtClean="0"/>
              <a:t>1.06.2016 – 1.01.2017  </a:t>
            </a:r>
            <a:r>
              <a:rPr lang="et-EE" sz="1800" dirty="0" smtClean="0"/>
              <a:t>Omaalgatuslike ühinemiste ettevalmistamine (6-7 kuud)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t-EE" sz="1400" b="1" dirty="0" smtClean="0">
                <a:solidFill>
                  <a:schemeClr val="tx1"/>
                </a:solidFill>
              </a:rPr>
              <a:t>1.01.2017</a:t>
            </a:r>
            <a:r>
              <a:rPr lang="et-EE" sz="1400" i="1" dirty="0" smtClean="0">
                <a:solidFill>
                  <a:schemeClr val="tx1"/>
                </a:solidFill>
              </a:rPr>
              <a:t> </a:t>
            </a:r>
            <a:r>
              <a:rPr lang="et-EE" sz="1400" dirty="0" smtClean="0">
                <a:solidFill>
                  <a:schemeClr val="tx1"/>
                </a:solidFill>
              </a:rPr>
              <a:t>tähtaeg volikogude ühinemise otsuste ja HTK muutmise taotluse esitamiseks maavanemale</a:t>
            </a:r>
            <a:endParaRPr lang="et-EE" sz="1400" b="1" dirty="0" smtClean="0">
              <a:solidFill>
                <a:schemeClr val="tx1"/>
              </a:solidFill>
            </a:endParaRP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t-EE" sz="1800" b="1" dirty="0" smtClean="0">
                <a:solidFill>
                  <a:schemeClr val="tx1"/>
                </a:solidFill>
              </a:rPr>
              <a:t>1.02.2017 </a:t>
            </a:r>
            <a:r>
              <a:rPr lang="et-EE" sz="1800" dirty="0" smtClean="0">
                <a:solidFill>
                  <a:schemeClr val="tx1"/>
                </a:solidFill>
              </a:rPr>
              <a:t>VV määrus HTK muutmiseks (ühinemised jõustuvad 15.10.17)	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endParaRPr lang="et-EE" sz="12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  <a:spcAft>
                <a:spcPts val="0"/>
              </a:spcAft>
              <a:buNone/>
            </a:pPr>
            <a:r>
              <a:rPr lang="et-EE" sz="2600" dirty="0" smtClean="0">
                <a:solidFill>
                  <a:srgbClr val="0070C0"/>
                </a:solidFill>
              </a:rPr>
              <a:t>II VV poolt ühinemiste algatamise etapp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t-EE" sz="1800" b="1" dirty="0" smtClean="0">
                <a:solidFill>
                  <a:schemeClr val="tx1"/>
                </a:solidFill>
              </a:rPr>
              <a:t>1.01.-15.07.2017	</a:t>
            </a:r>
            <a:r>
              <a:rPr lang="et-EE" sz="1800" dirty="0" smtClean="0">
                <a:solidFill>
                  <a:schemeClr val="tx1"/>
                </a:solidFill>
              </a:rPr>
              <a:t>VV poolt ühinemiste ettevalmistamine ja algatamine (7 kuud)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t-EE" sz="1800" b="1" dirty="0" smtClean="0">
                <a:solidFill>
                  <a:schemeClr val="tx1"/>
                </a:solidFill>
              </a:rPr>
              <a:t>15.02.2017 </a:t>
            </a:r>
            <a:r>
              <a:rPr lang="et-EE" sz="1800" dirty="0" smtClean="0">
                <a:solidFill>
                  <a:schemeClr val="tx1"/>
                </a:solidFill>
              </a:rPr>
              <a:t>	VV algatab HTK muutmise tehes KOVidele ettepaneku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t-EE" sz="1800" b="1" dirty="0" smtClean="0">
                <a:solidFill>
                  <a:schemeClr val="tx1"/>
                </a:solidFill>
              </a:rPr>
              <a:t>15.05.2017 	</a:t>
            </a:r>
            <a:r>
              <a:rPr lang="et-EE" sz="1800" dirty="0" smtClean="0">
                <a:solidFill>
                  <a:schemeClr val="tx1"/>
                </a:solidFill>
              </a:rPr>
              <a:t>KOVidel aeg arvamuse esitamiseks VV ettepaneku kohta (3 kuud)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t-EE" sz="1400" b="1" dirty="0" smtClean="0">
                <a:solidFill>
                  <a:schemeClr val="tx1"/>
                </a:solidFill>
              </a:rPr>
              <a:t>15.06.2017 	</a:t>
            </a:r>
            <a:r>
              <a:rPr lang="et-EE" sz="1400" dirty="0" smtClean="0">
                <a:solidFill>
                  <a:schemeClr val="tx1"/>
                </a:solidFill>
              </a:rPr>
              <a:t>KOVid peavad olema teinud valimistoimingud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t-EE" sz="1400" b="1" dirty="0" smtClean="0">
                <a:solidFill>
                  <a:schemeClr val="tx1"/>
                </a:solidFill>
              </a:rPr>
              <a:t>19.07.2017 	</a:t>
            </a:r>
            <a:r>
              <a:rPr lang="et-EE" sz="1400" dirty="0" smtClean="0">
                <a:solidFill>
                  <a:schemeClr val="tx1"/>
                </a:solidFill>
              </a:rPr>
              <a:t>Kui KOV jätab tegemata, teeb Maavanem KOV eest valimistoimingud (lahtine)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t-EE" sz="1800" b="1" dirty="0" smtClean="0">
                <a:solidFill>
                  <a:schemeClr val="tx1"/>
                </a:solidFill>
              </a:rPr>
              <a:t>15.07.2017 	</a:t>
            </a:r>
            <a:r>
              <a:rPr lang="et-EE" sz="1800" dirty="0" smtClean="0">
                <a:solidFill>
                  <a:schemeClr val="tx1"/>
                </a:solidFill>
              </a:rPr>
              <a:t>VV määrus  HTK  muutmiseks (hiljemalt 90 päeva enne valimisi)</a:t>
            </a:r>
          </a:p>
          <a:p>
            <a:pPr lvl="0">
              <a:lnSpc>
                <a:spcPct val="100000"/>
              </a:lnSpc>
              <a:spcAft>
                <a:spcPts val="0"/>
              </a:spcAft>
            </a:pPr>
            <a:r>
              <a:rPr lang="et-EE" sz="1800" b="1" dirty="0" smtClean="0">
                <a:solidFill>
                  <a:schemeClr val="tx1"/>
                </a:solidFill>
              </a:rPr>
              <a:t>15.10. 2017</a:t>
            </a:r>
            <a:r>
              <a:rPr lang="et-EE" sz="1800" dirty="0" smtClean="0">
                <a:solidFill>
                  <a:schemeClr val="tx1"/>
                </a:solidFill>
              </a:rPr>
              <a:t>	KOV volikogude valimised, mõlema etapi KOV ühinemised </a:t>
            </a:r>
            <a:r>
              <a:rPr lang="et-EE" sz="1800" dirty="0" smtClean="0"/>
              <a:t>jõustuvad  </a:t>
            </a:r>
            <a:r>
              <a:rPr lang="et-EE" sz="1800" dirty="0" smtClean="0">
                <a:solidFill>
                  <a:schemeClr val="tx1"/>
                </a:solidFill>
              </a:rPr>
              <a:t>	</a:t>
            </a:r>
            <a:r>
              <a:rPr lang="et-EE" sz="1200" dirty="0" smtClean="0">
                <a:solidFill>
                  <a:schemeClr val="tx1"/>
                </a:solidFill>
              </a:rPr>
              <a:t>	</a:t>
            </a:r>
            <a:endParaRPr lang="et-EE" sz="1200" dirty="0">
              <a:solidFill>
                <a:srgbClr val="0070C0"/>
              </a:solidFill>
            </a:endParaRPr>
          </a:p>
        </p:txBody>
      </p:sp>
      <p:pic>
        <p:nvPicPr>
          <p:cNvPr id="6" name="Picture 5" descr="800px-SorvePanorama0705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860429"/>
            <a:ext cx="8999538" cy="1833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Riigiasutuste Tallinnast väljaviimise eesmärgid</a:t>
            </a:r>
            <a:endParaRPr lang="et-EE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t-EE" dirty="0" smtClean="0"/>
              <a:t>1</a:t>
            </a:r>
            <a:r>
              <a:rPr lang="et-EE" dirty="0"/>
              <a:t>.	Riigipalgalised konkurentsivõimelise töötasuga töökohad on kättesaadavad väljaspool pealinna.</a:t>
            </a:r>
          </a:p>
          <a:p>
            <a:r>
              <a:rPr lang="et-EE" dirty="0"/>
              <a:t>2.	Majanduslikud ja regionaalsed erisused pealinna ning ülejäänud Eesti keskuste vahel on enam tasakaalus.</a:t>
            </a:r>
          </a:p>
          <a:p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3677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>
                <a:ea typeface="Tahoma" pitchFamily="34" charset="0"/>
              </a:rPr>
              <a:t>Riigilt </a:t>
            </a:r>
            <a:r>
              <a:rPr lang="et-EE" dirty="0" err="1" smtClean="0">
                <a:ea typeface="Tahoma" pitchFamily="34" charset="0"/>
              </a:rPr>
              <a:t>KOVidele</a:t>
            </a:r>
            <a:r>
              <a:rPr lang="et-EE" dirty="0" smtClean="0">
                <a:ea typeface="Tahoma" pitchFamily="34" charset="0"/>
              </a:rPr>
              <a:t> ülesannete üleandmine (1)</a:t>
            </a:r>
            <a:endParaRPr lang="en-US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3237" y="1260029"/>
            <a:ext cx="7920000" cy="4513263"/>
          </a:xfrm>
        </p:spPr>
        <p:txBody>
          <a:bodyPr/>
          <a:lstStyle/>
          <a:p>
            <a:pPr lvl="0"/>
            <a:endParaRPr lang="et-EE" sz="2000" dirty="0" smtClean="0">
              <a:solidFill>
                <a:schemeClr val="tx1"/>
              </a:solidFill>
            </a:endParaRPr>
          </a:p>
          <a:p>
            <a:pPr lvl="0"/>
            <a:r>
              <a:rPr lang="et-EE" sz="2000" dirty="0" smtClean="0">
                <a:solidFill>
                  <a:schemeClr val="tx1"/>
                </a:solidFill>
              </a:rPr>
              <a:t>süütegude </a:t>
            </a:r>
            <a:r>
              <a:rPr lang="et-EE" sz="2000" dirty="0">
                <a:solidFill>
                  <a:schemeClr val="tx1"/>
                </a:solidFill>
              </a:rPr>
              <a:t>tõkestamise, järelevalvepädevuse </a:t>
            </a:r>
            <a:r>
              <a:rPr lang="et-EE" sz="2000" dirty="0" smtClean="0">
                <a:solidFill>
                  <a:schemeClr val="tx1"/>
                </a:solidFill>
              </a:rPr>
              <a:t>laiendamine; </a:t>
            </a:r>
            <a:endParaRPr lang="et-EE" sz="2000" dirty="0">
              <a:solidFill>
                <a:schemeClr val="tx1"/>
              </a:solidFill>
            </a:endParaRPr>
          </a:p>
          <a:p>
            <a:pPr lvl="0"/>
            <a:r>
              <a:rPr lang="et-EE" sz="2000" dirty="0">
                <a:solidFill>
                  <a:schemeClr val="tx1"/>
                </a:solidFill>
              </a:rPr>
              <a:t>avaliku korra ja heakorra eest vastutuse täpsustamine ja  </a:t>
            </a:r>
            <a:r>
              <a:rPr lang="et-EE" sz="2000" dirty="0" err="1">
                <a:solidFill>
                  <a:schemeClr val="tx1"/>
                </a:solidFill>
              </a:rPr>
              <a:t>KOV-ile</a:t>
            </a:r>
            <a:r>
              <a:rPr lang="et-EE" sz="2000" dirty="0">
                <a:solidFill>
                  <a:schemeClr val="tx1"/>
                </a:solidFill>
              </a:rPr>
              <a:t> väärtegude menetlemispädevuse </a:t>
            </a:r>
            <a:r>
              <a:rPr lang="et-EE" sz="2000" dirty="0" smtClean="0">
                <a:solidFill>
                  <a:schemeClr val="tx1"/>
                </a:solidFill>
              </a:rPr>
              <a:t>laiendamine</a:t>
            </a:r>
            <a:endParaRPr lang="et-EE" sz="2000" dirty="0">
              <a:solidFill>
                <a:schemeClr val="tx1"/>
              </a:solidFill>
            </a:endParaRPr>
          </a:p>
          <a:p>
            <a:pPr lvl="0"/>
            <a:r>
              <a:rPr lang="et-EE" sz="2000" dirty="0" smtClean="0">
                <a:solidFill>
                  <a:schemeClr val="tx1"/>
                </a:solidFill>
              </a:rPr>
              <a:t>kriisi </a:t>
            </a:r>
            <a:r>
              <a:rPr lang="et-EE" sz="2000" dirty="0">
                <a:solidFill>
                  <a:schemeClr val="tx1"/>
                </a:solidFill>
              </a:rPr>
              <a:t>lahendamise korraldamine KOV </a:t>
            </a:r>
            <a:r>
              <a:rPr lang="et-EE" sz="2000" dirty="0" smtClean="0">
                <a:solidFill>
                  <a:schemeClr val="tx1"/>
                </a:solidFill>
              </a:rPr>
              <a:t>territooriumil, KOV </a:t>
            </a:r>
            <a:r>
              <a:rPr lang="et-EE" sz="2000" dirty="0">
                <a:solidFill>
                  <a:schemeClr val="tx1"/>
                </a:solidFill>
              </a:rPr>
              <a:t>valmiduse tõstmiseks õppuste korraldamine ja neis </a:t>
            </a:r>
            <a:r>
              <a:rPr lang="et-EE" sz="2000" dirty="0" smtClean="0">
                <a:solidFill>
                  <a:schemeClr val="tx1"/>
                </a:solidFill>
              </a:rPr>
              <a:t>osalemine</a:t>
            </a:r>
            <a:endParaRPr lang="et-EE" sz="2000" dirty="0">
              <a:solidFill>
                <a:schemeClr val="tx1"/>
              </a:solidFill>
            </a:endParaRPr>
          </a:p>
          <a:p>
            <a:pPr lvl="0"/>
            <a:r>
              <a:rPr lang="et-EE" sz="2000" dirty="0">
                <a:solidFill>
                  <a:schemeClr val="tx1"/>
                </a:solidFill>
              </a:rPr>
              <a:t>vetelpääste </a:t>
            </a:r>
            <a:r>
              <a:rPr lang="et-EE" sz="2000" dirty="0" smtClean="0">
                <a:solidFill>
                  <a:schemeClr val="tx1"/>
                </a:solidFill>
              </a:rPr>
              <a:t>korraldamine</a:t>
            </a:r>
          </a:p>
          <a:p>
            <a:pPr lvl="0"/>
            <a:r>
              <a:rPr lang="et-EE" sz="2000" dirty="0">
                <a:solidFill>
                  <a:schemeClr val="tx1"/>
                </a:solidFill>
              </a:rPr>
              <a:t>kutsekoolide </a:t>
            </a:r>
            <a:r>
              <a:rPr lang="et-EE" sz="2000" dirty="0" smtClean="0">
                <a:solidFill>
                  <a:schemeClr val="tx1"/>
                </a:solidFill>
              </a:rPr>
              <a:t>üleandmine</a:t>
            </a:r>
          </a:p>
          <a:p>
            <a:pPr lvl="0"/>
            <a:r>
              <a:rPr lang="et-EE" sz="2000" dirty="0" smtClean="0">
                <a:solidFill>
                  <a:schemeClr val="tx1"/>
                </a:solidFill>
              </a:rPr>
              <a:t>riigi </a:t>
            </a:r>
            <a:r>
              <a:rPr lang="et-EE" sz="2000" dirty="0">
                <a:solidFill>
                  <a:schemeClr val="tx1"/>
                </a:solidFill>
              </a:rPr>
              <a:t>gümnaasiumite </a:t>
            </a:r>
            <a:r>
              <a:rPr lang="et-EE" sz="2000" dirty="0" smtClean="0">
                <a:solidFill>
                  <a:schemeClr val="tx1"/>
                </a:solidFill>
              </a:rPr>
              <a:t>üleandmine</a:t>
            </a:r>
          </a:p>
          <a:p>
            <a:pPr lvl="0"/>
            <a:r>
              <a:rPr lang="et-EE" sz="2000" dirty="0" smtClean="0">
                <a:solidFill>
                  <a:schemeClr val="tx1"/>
                </a:solidFill>
              </a:rPr>
              <a:t>õpilaste karjäärinõustamine</a:t>
            </a:r>
          </a:p>
          <a:p>
            <a:pPr lvl="0"/>
            <a:r>
              <a:rPr lang="et-EE" sz="2000" dirty="0" smtClean="0">
                <a:solidFill>
                  <a:schemeClr val="tx1"/>
                </a:solidFill>
              </a:rPr>
              <a:t>erakoolide </a:t>
            </a:r>
            <a:r>
              <a:rPr lang="et-EE" sz="2000" dirty="0">
                <a:solidFill>
                  <a:schemeClr val="tx1"/>
                </a:solidFill>
              </a:rPr>
              <a:t>kulud (palgavahendid ja tegevuskulu</a:t>
            </a:r>
            <a:r>
              <a:rPr lang="et-EE" sz="2000" dirty="0" smtClean="0">
                <a:solidFill>
                  <a:schemeClr val="tx1"/>
                </a:solidFill>
              </a:rPr>
              <a:t>)</a:t>
            </a:r>
            <a:endParaRPr lang="et-EE" sz="2000" dirty="0">
              <a:solidFill>
                <a:schemeClr val="tx1"/>
              </a:solidFill>
            </a:endParaRPr>
          </a:p>
          <a:p>
            <a:endParaRPr lang="et-EE" altLang="en-US" sz="24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798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17798" y="180029"/>
            <a:ext cx="7920000" cy="1080000"/>
          </a:xfrm>
        </p:spPr>
        <p:txBody>
          <a:bodyPr/>
          <a:lstStyle/>
          <a:p>
            <a:r>
              <a:rPr lang="et-EE" dirty="0">
                <a:ea typeface="Tahoma" pitchFamily="34" charset="0"/>
              </a:rPr>
              <a:t>Riigilt </a:t>
            </a:r>
            <a:r>
              <a:rPr lang="et-EE" dirty="0" err="1">
                <a:ea typeface="Tahoma" pitchFamily="34" charset="0"/>
              </a:rPr>
              <a:t>KOVidele</a:t>
            </a:r>
            <a:r>
              <a:rPr lang="et-EE" dirty="0">
                <a:ea typeface="Tahoma" pitchFamily="34" charset="0"/>
              </a:rPr>
              <a:t> ülesannete üleandmine </a:t>
            </a:r>
            <a:r>
              <a:rPr lang="et-EE" dirty="0" smtClean="0">
                <a:ea typeface="Tahoma" pitchFamily="34" charset="0"/>
              </a:rPr>
              <a:t>(2)</a:t>
            </a:r>
            <a:endParaRPr lang="en-US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3237" y="1260029"/>
            <a:ext cx="7920000" cy="4513263"/>
          </a:xfrm>
        </p:spPr>
        <p:txBody>
          <a:bodyPr/>
          <a:lstStyle/>
          <a:p>
            <a:pPr marL="108000" indent="0">
              <a:buNone/>
            </a:pPr>
            <a:r>
              <a:rPr lang="et-EE" sz="2400" b="1" dirty="0" smtClean="0">
                <a:solidFill>
                  <a:srgbClr val="0084D1"/>
                </a:solidFill>
              </a:rPr>
              <a:t>Sotsiaalkaitse </a:t>
            </a:r>
            <a:r>
              <a:rPr lang="et-EE" sz="2400" b="1" dirty="0">
                <a:solidFill>
                  <a:srgbClr val="0084D1"/>
                </a:solidFill>
              </a:rPr>
              <a:t>valdkond </a:t>
            </a:r>
            <a:r>
              <a:rPr lang="et-EE" sz="2400" b="1" dirty="0">
                <a:solidFill>
                  <a:schemeClr val="tx1"/>
                </a:solidFill>
              </a:rPr>
              <a:t>(~91 mln €)</a:t>
            </a:r>
            <a:endParaRPr lang="et-EE" sz="2400" dirty="0">
              <a:solidFill>
                <a:schemeClr val="tx1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chemeClr val="tx1"/>
                </a:solidFill>
              </a:rPr>
              <a:t>puudega inimeste perioodilised </a:t>
            </a:r>
            <a:r>
              <a:rPr lang="et-EE" sz="2000" dirty="0" smtClean="0">
                <a:solidFill>
                  <a:schemeClr val="tx1"/>
                </a:solidFill>
              </a:rPr>
              <a:t>toetused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t-EE" sz="2000" dirty="0" smtClean="0">
                <a:solidFill>
                  <a:schemeClr val="tx1"/>
                </a:solidFill>
              </a:rPr>
              <a:t>asenduskodude </a:t>
            </a:r>
            <a:r>
              <a:rPr lang="et-EE" sz="2000" dirty="0">
                <a:solidFill>
                  <a:schemeClr val="tx1"/>
                </a:solidFill>
              </a:rPr>
              <a:t>ja asendusperede </a:t>
            </a:r>
            <a:r>
              <a:rPr lang="et-EE" sz="2000" dirty="0" smtClean="0">
                <a:solidFill>
                  <a:schemeClr val="tx1"/>
                </a:solidFill>
              </a:rPr>
              <a:t>rahastamine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t-EE" sz="2000" dirty="0" smtClean="0">
                <a:solidFill>
                  <a:schemeClr val="tx1"/>
                </a:solidFill>
              </a:rPr>
              <a:t>erihoolekandeteenuse </a:t>
            </a:r>
            <a:r>
              <a:rPr lang="et-EE" sz="2000" dirty="0">
                <a:solidFill>
                  <a:schemeClr val="tx1"/>
                </a:solidFill>
              </a:rPr>
              <a:t>korraldamine, rõhuasetusega kogukondlikel toetavatel </a:t>
            </a:r>
            <a:r>
              <a:rPr lang="et-EE" sz="2000" dirty="0" smtClean="0">
                <a:solidFill>
                  <a:schemeClr val="tx1"/>
                </a:solidFill>
              </a:rPr>
              <a:t>teenustel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t-EE" sz="2000" dirty="0" smtClean="0">
                <a:solidFill>
                  <a:schemeClr val="tx1"/>
                </a:solidFill>
              </a:rPr>
              <a:t>sünnitoetuste väljamaksmine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t-EE" sz="2000" dirty="0" smtClean="0">
                <a:solidFill>
                  <a:schemeClr val="tx1"/>
                </a:solidFill>
              </a:rPr>
              <a:t>rahvusvahelise </a:t>
            </a:r>
            <a:r>
              <a:rPr lang="et-EE" sz="2000" dirty="0">
                <a:solidFill>
                  <a:schemeClr val="tx1"/>
                </a:solidFill>
              </a:rPr>
              <a:t>kaitse saajatega seonduvad </a:t>
            </a:r>
            <a:r>
              <a:rPr lang="et-EE" sz="2000" dirty="0" smtClean="0">
                <a:solidFill>
                  <a:schemeClr val="tx1"/>
                </a:solidFill>
              </a:rPr>
              <a:t>ülesanded</a:t>
            </a:r>
          </a:p>
          <a:p>
            <a:pPr lvl="1"/>
            <a:endParaRPr lang="et-EE" sz="2000" dirty="0">
              <a:solidFill>
                <a:schemeClr val="tx1"/>
              </a:solidFill>
            </a:endParaRPr>
          </a:p>
          <a:p>
            <a:pPr marL="108000" indent="0">
              <a:buNone/>
            </a:pPr>
            <a:r>
              <a:rPr lang="et-EE" sz="2400" b="1" dirty="0">
                <a:solidFill>
                  <a:srgbClr val="0084D1"/>
                </a:solidFill>
              </a:rPr>
              <a:t>Töö ja tervishoiu valdkond </a:t>
            </a:r>
            <a:r>
              <a:rPr lang="et-EE" sz="2400" b="1" dirty="0">
                <a:solidFill>
                  <a:schemeClr val="tx1"/>
                </a:solidFill>
              </a:rPr>
              <a:t>(~95 mln €)</a:t>
            </a:r>
            <a:r>
              <a:rPr lang="et-EE" sz="2400" dirty="0">
                <a:solidFill>
                  <a:schemeClr val="tx1"/>
                </a:solidFill>
              </a:rPr>
              <a:t>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chemeClr val="tx1"/>
                </a:solidFill>
              </a:rPr>
              <a:t>esmatasandi </a:t>
            </a:r>
            <a:r>
              <a:rPr lang="et-EE" sz="2000" dirty="0" smtClean="0">
                <a:solidFill>
                  <a:schemeClr val="tx1"/>
                </a:solidFill>
              </a:rPr>
              <a:t>tervishoid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t-EE" sz="2000" dirty="0" err="1" smtClean="0">
                <a:solidFill>
                  <a:schemeClr val="tx1"/>
                </a:solidFill>
              </a:rPr>
              <a:t>ravikindlustamata</a:t>
            </a:r>
            <a:r>
              <a:rPr lang="et-EE" sz="2000" dirty="0" smtClean="0">
                <a:solidFill>
                  <a:schemeClr val="tx1"/>
                </a:solidFill>
              </a:rPr>
              <a:t> </a:t>
            </a:r>
            <a:r>
              <a:rPr lang="et-EE" sz="2000" dirty="0">
                <a:solidFill>
                  <a:schemeClr val="tx1"/>
                </a:solidFill>
              </a:rPr>
              <a:t>isikute ravikulude </a:t>
            </a:r>
            <a:r>
              <a:rPr lang="et-EE" sz="2000" dirty="0" smtClean="0">
                <a:solidFill>
                  <a:schemeClr val="tx1"/>
                </a:solidFill>
              </a:rPr>
              <a:t>hüvitamine</a:t>
            </a:r>
            <a:endParaRPr lang="et-EE" sz="2000" dirty="0">
              <a:solidFill>
                <a:schemeClr val="tx1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chemeClr val="tx1"/>
                </a:solidFill>
              </a:rPr>
              <a:t>rahvatervisega seotud ülesannete </a:t>
            </a:r>
            <a:r>
              <a:rPr lang="et-EE" sz="2000" dirty="0" smtClean="0">
                <a:solidFill>
                  <a:schemeClr val="tx1"/>
                </a:solidFill>
              </a:rPr>
              <a:t>laiendamine</a:t>
            </a:r>
            <a:endParaRPr lang="et-EE" sz="2000" dirty="0">
              <a:solidFill>
                <a:schemeClr val="tx1"/>
              </a:solidFill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t-EE" sz="2000" dirty="0" err="1" smtClean="0">
                <a:solidFill>
                  <a:schemeClr val="tx1"/>
                </a:solidFill>
              </a:rPr>
              <a:t>terviseedenduse</a:t>
            </a:r>
            <a:r>
              <a:rPr lang="et-EE" sz="2000" dirty="0" smtClean="0">
                <a:solidFill>
                  <a:schemeClr val="tx1"/>
                </a:solidFill>
              </a:rPr>
              <a:t> </a:t>
            </a:r>
            <a:r>
              <a:rPr lang="et-EE" sz="2000" dirty="0">
                <a:solidFill>
                  <a:schemeClr val="tx1"/>
                </a:solidFill>
              </a:rPr>
              <a:t>ülesanded Terviseametilt</a:t>
            </a:r>
          </a:p>
          <a:p>
            <a:pPr marL="108000" indent="0">
              <a:buNone/>
            </a:pPr>
            <a:endParaRPr lang="et-EE" altLang="en-US" sz="2400" dirty="0"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25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3237" y="149949"/>
            <a:ext cx="7920000" cy="1080000"/>
          </a:xfrm>
        </p:spPr>
        <p:txBody>
          <a:bodyPr/>
          <a:lstStyle/>
          <a:p>
            <a:r>
              <a:rPr lang="et-EE" dirty="0"/>
              <a:t>KOV tulubaas ja finantsautonoomia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03237" y="899989"/>
            <a:ext cx="7920000" cy="4513263"/>
          </a:xfrm>
        </p:spPr>
        <p:txBody>
          <a:bodyPr/>
          <a:lstStyle/>
          <a:p>
            <a:pPr>
              <a:buNone/>
            </a:pPr>
            <a:r>
              <a:rPr lang="et-EE" dirty="0">
                <a:solidFill>
                  <a:srgbClr val="0084D1"/>
                </a:solidFill>
              </a:rPr>
              <a:t>I Tasandusfondi </a:t>
            </a:r>
            <a:r>
              <a:rPr lang="et-EE" dirty="0" smtClean="0">
                <a:solidFill>
                  <a:srgbClr val="0084D1"/>
                </a:solidFill>
              </a:rPr>
              <a:t>muutmine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t-EE" altLang="en-US" sz="2000" dirty="0">
                <a:solidFill>
                  <a:schemeClr val="tx1"/>
                </a:solidFill>
                <a:ea typeface="Tahoma" pitchFamily="34" charset="0"/>
              </a:rPr>
              <a:t>Uuendatakse parameetrite väärtuste omavahelist vahekorda, arvestades kuluvajaduse tegeliku muutustega (suurenenud on lastega seotud kulude osatähtsus).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t-EE" sz="2000" dirty="0">
                <a:solidFill>
                  <a:schemeClr val="tx1"/>
                </a:solidFill>
              </a:rPr>
              <a:t>Arvestatakse </a:t>
            </a:r>
            <a:r>
              <a:rPr lang="et-EE" sz="2000" dirty="0" err="1">
                <a:solidFill>
                  <a:schemeClr val="tx1"/>
                </a:solidFill>
              </a:rPr>
              <a:t>tagamaalisusest</a:t>
            </a:r>
            <a:r>
              <a:rPr lang="et-EE" sz="2000" dirty="0">
                <a:solidFill>
                  <a:schemeClr val="tx1"/>
                </a:solidFill>
              </a:rPr>
              <a:t> tulenevate suuremate kuludega</a:t>
            </a:r>
            <a:r>
              <a:rPr lang="et-EE" sz="2000" dirty="0" smtClean="0">
                <a:solidFill>
                  <a:schemeClr val="tx1"/>
                </a:solidFill>
              </a:rPr>
              <a:t>.</a:t>
            </a:r>
            <a:endParaRPr lang="et-EE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t-EE" altLang="en-US" dirty="0">
                <a:solidFill>
                  <a:srgbClr val="0084D1"/>
                </a:solidFill>
                <a:ea typeface="Tahoma" pitchFamily="34" charset="0"/>
              </a:rPr>
              <a:t>II Tulumaksu jaotuspõhimõtete </a:t>
            </a:r>
            <a:r>
              <a:rPr lang="et-EE" altLang="en-US" dirty="0" smtClean="0">
                <a:solidFill>
                  <a:srgbClr val="0084D1"/>
                </a:solidFill>
                <a:ea typeface="Tahoma" pitchFamily="34" charset="0"/>
              </a:rPr>
              <a:t>muutmine</a:t>
            </a:r>
          </a:p>
          <a:p>
            <a:r>
              <a:rPr lang="et-EE" altLang="en-US" sz="2000" dirty="0" smtClean="0">
                <a:solidFill>
                  <a:schemeClr val="tx1"/>
                </a:solidFill>
                <a:ea typeface="Tahoma" pitchFamily="34" charset="0"/>
              </a:rPr>
              <a:t>Tulubaasi </a:t>
            </a:r>
            <a:r>
              <a:rPr lang="et-EE" altLang="en-US" sz="2000" dirty="0">
                <a:solidFill>
                  <a:schemeClr val="tx1"/>
                </a:solidFill>
                <a:ea typeface="Tahoma" pitchFamily="34" charset="0"/>
              </a:rPr>
              <a:t>kujundamisel tuleb silmas </a:t>
            </a:r>
            <a:r>
              <a:rPr lang="et-EE" altLang="en-US" sz="2000" dirty="0" smtClean="0">
                <a:solidFill>
                  <a:schemeClr val="tx1"/>
                </a:solidFill>
                <a:ea typeface="Tahoma" pitchFamily="34" charset="0"/>
              </a:rPr>
              <a:t>pidada elaniku </a:t>
            </a:r>
            <a:r>
              <a:rPr lang="et-EE" altLang="en-US" sz="2000" dirty="0">
                <a:solidFill>
                  <a:schemeClr val="tx1"/>
                </a:solidFill>
                <a:ea typeface="Tahoma" pitchFamily="34" charset="0"/>
              </a:rPr>
              <a:t>õigust saada </a:t>
            </a:r>
            <a:r>
              <a:rPr lang="et-EE" altLang="en-US" sz="2000" dirty="0" smtClean="0">
                <a:solidFill>
                  <a:schemeClr val="tx1"/>
                </a:solidFill>
                <a:ea typeface="Tahoma" pitchFamily="34" charset="0"/>
              </a:rPr>
              <a:t>avalikke teenuseid </a:t>
            </a:r>
            <a:r>
              <a:rPr lang="et-EE" altLang="en-US" sz="2000" dirty="0">
                <a:solidFill>
                  <a:schemeClr val="tx1"/>
                </a:solidFill>
                <a:ea typeface="Tahoma" pitchFamily="34" charset="0"/>
              </a:rPr>
              <a:t>sarnasel üldisel tasemel hoolimata elukohast. </a:t>
            </a:r>
          </a:p>
          <a:p>
            <a:pPr>
              <a:buNone/>
            </a:pPr>
            <a:r>
              <a:rPr lang="et-EE" altLang="en-US" dirty="0">
                <a:solidFill>
                  <a:srgbClr val="0084D1"/>
                </a:solidFill>
                <a:ea typeface="Tahoma" pitchFamily="34" charset="0"/>
              </a:rPr>
              <a:t>III KOV finantsautonoomia tugevdamine ja </a:t>
            </a:r>
            <a:r>
              <a:rPr lang="et-EE" altLang="en-US" dirty="0" smtClean="0">
                <a:solidFill>
                  <a:srgbClr val="0084D1"/>
                </a:solidFill>
                <a:ea typeface="Tahoma" pitchFamily="34" charset="0"/>
              </a:rPr>
              <a:t>suurendamine</a:t>
            </a:r>
          </a:p>
          <a:p>
            <a:r>
              <a:rPr lang="et-EE" altLang="en-US" sz="1800" dirty="0">
                <a:solidFill>
                  <a:schemeClr val="tx1"/>
                </a:solidFill>
                <a:ea typeface="Tahoma" pitchFamily="34" charset="0"/>
              </a:rPr>
              <a:t>Eesmärgiks keskvalitsusest finantsiliselt sõltumatu iseseisva ja </a:t>
            </a:r>
            <a:r>
              <a:rPr lang="et-EE" altLang="en-US" sz="1800" dirty="0" smtClean="0">
                <a:solidFill>
                  <a:schemeClr val="tx1"/>
                </a:solidFill>
                <a:ea typeface="Tahoma" pitchFamily="34" charset="0"/>
              </a:rPr>
              <a:t>tugeva tulubaasiga </a:t>
            </a:r>
            <a:r>
              <a:rPr lang="et-EE" altLang="en-US" sz="1800" dirty="0">
                <a:solidFill>
                  <a:schemeClr val="tx1"/>
                </a:solidFill>
                <a:ea typeface="Tahoma" pitchFamily="34" charset="0"/>
              </a:rPr>
              <a:t>kohalike omavalitsuste süsteemi </a:t>
            </a:r>
            <a:r>
              <a:rPr lang="et-EE" altLang="en-US" sz="1800" dirty="0" smtClean="0">
                <a:solidFill>
                  <a:schemeClr val="tx1"/>
                </a:solidFill>
                <a:ea typeface="Tahoma" pitchFamily="34" charset="0"/>
              </a:rPr>
              <a:t>kujundamine.</a:t>
            </a:r>
          </a:p>
          <a:p>
            <a:r>
              <a:rPr lang="et-EE" altLang="en-US" sz="1800" dirty="0" smtClean="0">
                <a:solidFill>
                  <a:schemeClr val="tx1"/>
                </a:solidFill>
                <a:ea typeface="Tahoma" pitchFamily="34" charset="0"/>
              </a:rPr>
              <a:t>Uued maksud: turistimaks ja sissesõidumaks</a:t>
            </a:r>
            <a:endParaRPr lang="et-EE" altLang="en-US" sz="1800" dirty="0">
              <a:solidFill>
                <a:schemeClr val="tx1"/>
              </a:solidFill>
              <a:ea typeface="Tahoma" pitchFamily="34" charset="0"/>
            </a:endParaRPr>
          </a:p>
          <a:p>
            <a:pPr>
              <a:buNone/>
            </a:pPr>
            <a:endParaRPr lang="et-EE" altLang="en-US" dirty="0">
              <a:solidFill>
                <a:schemeClr val="tx1"/>
              </a:solidFill>
              <a:ea typeface="Tahoma" pitchFamily="34" charset="0"/>
            </a:endParaRPr>
          </a:p>
          <a:p>
            <a:endParaRPr lang="et-EE" altLang="en-US" dirty="0">
              <a:solidFill>
                <a:schemeClr val="tx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84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7" y="251918"/>
            <a:ext cx="7920000" cy="864095"/>
          </a:xfrm>
        </p:spPr>
        <p:txBody>
          <a:bodyPr/>
          <a:lstStyle/>
          <a:p>
            <a:r>
              <a:rPr lang="et-EE" altLang="et-EE" sz="3200" dirty="0" smtClean="0">
                <a:solidFill>
                  <a:srgbClr val="0070C0"/>
                </a:solidFill>
              </a:rPr>
              <a:t>Ülevaade ühinemisläbirääkimistest (1)</a:t>
            </a:r>
            <a:endParaRPr lang="et-EE" sz="3200" dirty="0">
              <a:solidFill>
                <a:srgbClr val="0070C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044005"/>
            <a:ext cx="7884962" cy="5237733"/>
          </a:xfrm>
        </p:spPr>
        <p:txBody>
          <a:bodyPr/>
          <a:lstStyle/>
          <a:p>
            <a:r>
              <a:rPr lang="et-EE" sz="1900" dirty="0" smtClean="0"/>
              <a:t>Omaalgatuslikult on ühinemas 160 kohalikku omavalitsust 47 ühinemispiirkonnas.</a:t>
            </a:r>
          </a:p>
          <a:p>
            <a:r>
              <a:rPr lang="et-EE" sz="1900" dirty="0" smtClean="0"/>
              <a:t>19 KOVi 8 piirkonnas küll ühinevad, kuid ei täida miinimumkriteeriumi.</a:t>
            </a:r>
          </a:p>
          <a:p>
            <a:r>
              <a:rPr lang="et-EE" sz="1900" dirty="0" smtClean="0"/>
              <a:t>Muhu, Vormsi, Kihnu ja Ruhnu on taotlenud merelise saarvalla erandit</a:t>
            </a:r>
          </a:p>
          <a:p>
            <a:r>
              <a:rPr lang="et-EE" sz="1900" dirty="0" smtClean="0"/>
              <a:t>26 kohalikku omavalitsust ei täida kriteeriumi ja ei taotle ühinemist. </a:t>
            </a:r>
          </a:p>
          <a:p>
            <a:r>
              <a:rPr lang="et-EE" sz="1900" dirty="0" smtClean="0"/>
              <a:t>23 kohalikku omavalitsust ületab 5000 elaniku kriteeriumi ja ei ühine.</a:t>
            </a:r>
          </a:p>
          <a:p>
            <a:r>
              <a:rPr lang="et-EE" sz="1900" dirty="0" smtClean="0"/>
              <a:t>Haldusreformi lõppedes on Eestis u 75 KOVi. </a:t>
            </a:r>
          </a:p>
          <a:p>
            <a:endParaRPr lang="et-EE" sz="2800" dirty="0" smtClean="0"/>
          </a:p>
          <a:p>
            <a:endParaRPr lang="et-EE" sz="2800" dirty="0" smtClean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endParaRPr lang="et-EE" sz="2800" dirty="0" smtClean="0">
              <a:latin typeface="Arial" pitchFamily="34" charset="0"/>
              <a:cs typeface="Arial" pitchFamily="34" charset="0"/>
            </a:endParaRPr>
          </a:p>
          <a:p>
            <a:endParaRPr lang="et-EE" sz="2800" dirty="0" smtClean="0">
              <a:latin typeface="Arial" pitchFamily="34" charset="0"/>
              <a:cs typeface="Arial" pitchFamily="34" charset="0"/>
            </a:endParaRPr>
          </a:p>
          <a:p>
            <a:endParaRPr lang="et-EE" b="1" dirty="0" smtClean="0">
              <a:latin typeface="Arial" pitchFamily="34" charset="0"/>
              <a:cs typeface="Arial" pitchFamily="34" charset="0"/>
            </a:endParaRPr>
          </a:p>
          <a:p>
            <a:endParaRPr lang="et-EE" b="1" dirty="0" smtClean="0">
              <a:latin typeface="Arial" pitchFamily="34" charset="0"/>
              <a:cs typeface="Arial" pitchFamily="34" charset="0"/>
            </a:endParaRPr>
          </a:p>
          <a:p>
            <a:endParaRPr lang="et-E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Karksi_panoraam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716413"/>
            <a:ext cx="8999537" cy="1911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305" y="251918"/>
            <a:ext cx="8568952" cy="864095"/>
          </a:xfrm>
        </p:spPr>
        <p:txBody>
          <a:bodyPr/>
          <a:lstStyle/>
          <a:p>
            <a:r>
              <a:rPr lang="et-EE" altLang="et-EE" sz="3200" dirty="0" smtClean="0">
                <a:solidFill>
                  <a:srgbClr val="0070C0"/>
                </a:solidFill>
              </a:rPr>
              <a:t>Ülevaade ühinemisläbirääkimistest (2)</a:t>
            </a:r>
            <a:endParaRPr lang="et-EE" sz="3200" dirty="0">
              <a:solidFill>
                <a:srgbClr val="0070C0"/>
              </a:solidFill>
              <a:ea typeface="Tahoma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297" y="899989"/>
            <a:ext cx="8496944" cy="5472608"/>
          </a:xfrm>
        </p:spPr>
        <p:txBody>
          <a:bodyPr/>
          <a:lstStyle/>
          <a:p>
            <a:pPr>
              <a:buNone/>
            </a:pPr>
            <a:r>
              <a:rPr lang="et-EE" sz="2600" spc="-20" dirty="0" smtClean="0">
                <a:solidFill>
                  <a:srgbClr val="0070C0"/>
                </a:solidFill>
              </a:rPr>
              <a:t>Ühinemispiirkonnad, mis ei täida kriteeriumi:</a:t>
            </a:r>
            <a:endParaRPr lang="et-EE" sz="2600" dirty="0" smtClean="0"/>
          </a:p>
          <a:p>
            <a:pPr marL="565200" indent="-457200">
              <a:buFont typeface="+mj-lt"/>
              <a:buAutoNum type="arabicPeriod"/>
            </a:pPr>
            <a:r>
              <a:rPr lang="et-EE" sz="1900" dirty="0" smtClean="0"/>
              <a:t>Häädemeeste, Tahkuranna (4982)</a:t>
            </a:r>
          </a:p>
          <a:p>
            <a:pPr marL="565200" indent="-457200">
              <a:buFont typeface="+mj-lt"/>
              <a:buAutoNum type="arabicPeriod"/>
            </a:pPr>
            <a:r>
              <a:rPr lang="et-EE" sz="1900" dirty="0" smtClean="0"/>
              <a:t>Kõlleste, Valgjärve, Kanepi (4962)</a:t>
            </a:r>
          </a:p>
          <a:p>
            <a:pPr marL="565200" indent="-457200">
              <a:buFont typeface="+mj-lt"/>
              <a:buAutoNum type="arabicPeriod"/>
            </a:pPr>
            <a:r>
              <a:rPr lang="et-EE" sz="1900" dirty="0" smtClean="0"/>
              <a:t>Toila, Kohtla, Kohtla-Nõmme (4849)</a:t>
            </a:r>
          </a:p>
          <a:p>
            <a:pPr marL="565200" indent="-457200">
              <a:buFont typeface="+mj-lt"/>
              <a:buAutoNum type="arabicPeriod"/>
            </a:pPr>
            <a:r>
              <a:rPr lang="et-EE" sz="1900" dirty="0" smtClean="0"/>
              <a:t>Antsla, Urvaste (4649)</a:t>
            </a:r>
          </a:p>
          <a:p>
            <a:pPr marL="565200" indent="-457200">
              <a:buFont typeface="+mj-lt"/>
              <a:buAutoNum type="arabicPeriod"/>
            </a:pPr>
            <a:r>
              <a:rPr lang="et-EE" sz="1900" dirty="0" smtClean="0"/>
              <a:t>Vaivara, Narva-Jõesuu (4772)</a:t>
            </a:r>
          </a:p>
          <a:p>
            <a:pPr marL="565200" indent="-457200">
              <a:buFont typeface="+mj-lt"/>
              <a:buAutoNum type="arabicPeriod"/>
            </a:pPr>
            <a:r>
              <a:rPr lang="et-EE" sz="1900" dirty="0" smtClean="0"/>
              <a:t>Vihula, Haljala (4389)</a:t>
            </a:r>
          </a:p>
          <a:p>
            <a:pPr marL="565200" indent="-457200">
              <a:buFont typeface="+mj-lt"/>
              <a:buAutoNum type="arabicPeriod"/>
            </a:pPr>
            <a:r>
              <a:rPr lang="et-EE" sz="1900" dirty="0" smtClean="0"/>
              <a:t>Alatskivi, Vara, Peipsiääre (3843)</a:t>
            </a:r>
          </a:p>
          <a:p>
            <a:pPr marL="565200" indent="-457200">
              <a:buFont typeface="+mj-lt"/>
              <a:buAutoNum type="arabicPeriod"/>
            </a:pPr>
            <a:r>
              <a:rPr lang="et-EE" sz="1900" dirty="0" smtClean="0"/>
              <a:t>Vastseliina, Orava (2690)</a:t>
            </a:r>
            <a:endParaRPr lang="et-EE" sz="1900" dirty="0"/>
          </a:p>
        </p:txBody>
      </p:sp>
      <p:pic>
        <p:nvPicPr>
          <p:cNvPr id="4" name="Picture 3" descr="PRNU_B~1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364485"/>
            <a:ext cx="8999538" cy="13624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297" y="251918"/>
            <a:ext cx="8496944" cy="86409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t-EE" sz="2800" dirty="0" smtClean="0">
                <a:solidFill>
                  <a:srgbClr val="0070C0"/>
                </a:solidFill>
              </a:rPr>
              <a:t>Ühinemist ei taotle 26 kriteeriumi mittetäitvat omavalitsust: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321" y="1260029"/>
            <a:ext cx="8064896" cy="5021709"/>
          </a:xfrm>
        </p:spPr>
        <p:txBody>
          <a:bodyPr numCol="2"/>
          <a:lstStyle/>
          <a:p>
            <a:pPr marL="565200" lvl="0" indent="-457200">
              <a:spcAft>
                <a:spcPts val="600"/>
              </a:spcAft>
              <a:buFont typeface="+mj-lt"/>
              <a:buAutoNum type="arabicPeriod"/>
            </a:pPr>
            <a:r>
              <a:rPr lang="et-EE" sz="2000" dirty="0" smtClean="0"/>
              <a:t>Väike-Maarja vald (4486)</a:t>
            </a:r>
          </a:p>
          <a:p>
            <a:pPr marL="565200" indent="-457200">
              <a:spcAft>
                <a:spcPts val="600"/>
              </a:spcAft>
              <a:buFont typeface="+mj-lt"/>
              <a:buAutoNum type="arabicPeriod"/>
            </a:pPr>
            <a:r>
              <a:rPr lang="et-EE" sz="2000" dirty="0" smtClean="0"/>
              <a:t>Keila vald (4906)</a:t>
            </a:r>
          </a:p>
          <a:p>
            <a:pPr marL="565200" lvl="0" indent="-457200">
              <a:spcAft>
                <a:spcPts val="600"/>
              </a:spcAft>
              <a:buFont typeface="+mj-lt"/>
              <a:buAutoNum type="arabicPeriod"/>
            </a:pPr>
            <a:r>
              <a:rPr lang="et-EE" sz="2000" dirty="0" smtClean="0"/>
              <a:t>Luunja (4251)</a:t>
            </a:r>
          </a:p>
          <a:p>
            <a:pPr marL="565200" lvl="0" indent="-457200">
              <a:spcAft>
                <a:spcPts val="600"/>
              </a:spcAft>
              <a:buFont typeface="+mj-lt"/>
              <a:buAutoNum type="arabicPeriod"/>
            </a:pPr>
            <a:r>
              <a:rPr lang="et-EE" sz="2000" dirty="0" smtClean="0"/>
              <a:t>Nõo (4170)</a:t>
            </a:r>
          </a:p>
          <a:p>
            <a:pPr marL="565200" lvl="0" indent="-457200">
              <a:spcAft>
                <a:spcPts val="600"/>
              </a:spcAft>
              <a:buFont typeface="+mj-lt"/>
              <a:buAutoNum type="arabicPeriod"/>
            </a:pPr>
            <a:r>
              <a:rPr lang="et-EE" sz="2000" dirty="0" smtClean="0"/>
              <a:t>Paldiski (3806)</a:t>
            </a:r>
          </a:p>
          <a:p>
            <a:pPr marL="565200" lvl="0" indent="-457200">
              <a:spcAft>
                <a:spcPts val="600"/>
              </a:spcAft>
              <a:buFont typeface="+mj-lt"/>
              <a:buAutoNum type="arabicPeriod"/>
            </a:pPr>
            <a:r>
              <a:rPr lang="et-EE" sz="2000" dirty="0" smtClean="0"/>
              <a:t>Lüganuse (2945)</a:t>
            </a:r>
          </a:p>
          <a:p>
            <a:pPr marL="565200" lvl="0" indent="-457200">
              <a:spcAft>
                <a:spcPts val="600"/>
              </a:spcAft>
              <a:buFont typeface="+mj-lt"/>
              <a:buAutoNum type="arabicPeriod"/>
            </a:pPr>
            <a:r>
              <a:rPr lang="et-EE" sz="2000" dirty="0" smtClean="0"/>
              <a:t>Loksa (2738)</a:t>
            </a:r>
          </a:p>
          <a:p>
            <a:pPr marL="565200" lvl="0" indent="-457200">
              <a:spcAft>
                <a:spcPts val="600"/>
              </a:spcAft>
              <a:buFont typeface="+mj-lt"/>
              <a:buAutoNum type="arabicPeriod"/>
            </a:pPr>
            <a:r>
              <a:rPr lang="et-EE" sz="2000" dirty="0" smtClean="0"/>
              <a:t>Tähtvere (2609)</a:t>
            </a:r>
          </a:p>
          <a:p>
            <a:pPr marL="565200" lvl="0" indent="-457200">
              <a:spcAft>
                <a:spcPts val="600"/>
              </a:spcAft>
              <a:buFont typeface="+mj-lt"/>
              <a:buAutoNum type="arabicPeriod"/>
            </a:pPr>
            <a:r>
              <a:rPr lang="et-EE" sz="2000" dirty="0" smtClean="0"/>
              <a:t>Kambja (2586)</a:t>
            </a:r>
          </a:p>
          <a:p>
            <a:pPr marL="565200" lvl="0" indent="-457200">
              <a:spcAft>
                <a:spcPts val="600"/>
              </a:spcAft>
              <a:buFont typeface="+mj-lt"/>
              <a:buAutoNum type="arabicPeriod"/>
            </a:pPr>
            <a:r>
              <a:rPr lang="et-EE" sz="2000" dirty="0" smtClean="0"/>
              <a:t>Vasalemma (2498)</a:t>
            </a:r>
          </a:p>
          <a:p>
            <a:pPr marL="565200" lvl="0" indent="-457200">
              <a:spcAft>
                <a:spcPts val="600"/>
              </a:spcAft>
              <a:buFont typeface="+mj-lt"/>
              <a:buAutoNum type="arabicPeriod"/>
            </a:pPr>
            <a:r>
              <a:rPr lang="et-EE" sz="2000" dirty="0" smtClean="0"/>
              <a:t>Tabivere (2240)</a:t>
            </a:r>
          </a:p>
          <a:p>
            <a:pPr marL="565200" lvl="0" indent="-457200">
              <a:spcAft>
                <a:spcPts val="600"/>
              </a:spcAft>
              <a:buFont typeface="+mj-lt"/>
              <a:buAutoNum type="arabicPeriod"/>
            </a:pPr>
            <a:r>
              <a:rPr lang="et-EE" sz="2000" dirty="0" smtClean="0"/>
              <a:t>Koeru (2111)</a:t>
            </a:r>
          </a:p>
          <a:p>
            <a:pPr marL="565200" lvl="0" indent="-457200">
              <a:spcAft>
                <a:spcPts val="600"/>
              </a:spcAft>
              <a:buFont typeface="+mj-lt"/>
              <a:buAutoNum type="arabicPeriod"/>
            </a:pPr>
            <a:r>
              <a:rPr lang="et-EE" sz="2000" dirty="0" smtClean="0"/>
              <a:t>Padise (1740)</a:t>
            </a:r>
          </a:p>
          <a:p>
            <a:pPr marL="565200" lvl="0" indent="-457200">
              <a:spcAft>
                <a:spcPts val="600"/>
              </a:spcAft>
              <a:buFont typeface="+mj-lt"/>
              <a:buAutoNum type="arabicPeriod"/>
            </a:pPr>
            <a:r>
              <a:rPr lang="et-EE" sz="2000" dirty="0" smtClean="0"/>
              <a:t>Rakke vald (1626)</a:t>
            </a:r>
          </a:p>
          <a:p>
            <a:pPr marL="565200" lvl="0" indent="-457200">
              <a:spcAft>
                <a:spcPts val="600"/>
              </a:spcAft>
              <a:buFont typeface="+mj-lt"/>
              <a:buAutoNum type="arabicPeriod"/>
            </a:pPr>
            <a:r>
              <a:rPr lang="et-EE" sz="2000" dirty="0" smtClean="0"/>
              <a:t>Pühalepa (1590)</a:t>
            </a:r>
          </a:p>
          <a:p>
            <a:pPr marL="565200" lvl="0" indent="-457200">
              <a:spcAft>
                <a:spcPts val="600"/>
              </a:spcAft>
              <a:buFont typeface="+mj-lt"/>
              <a:buAutoNum type="arabicPeriod"/>
            </a:pPr>
            <a:r>
              <a:rPr lang="et-EE" sz="2000" dirty="0" smtClean="0"/>
              <a:t>Puka (1556)</a:t>
            </a:r>
          </a:p>
          <a:p>
            <a:pPr marL="565200" lvl="0" indent="-457200">
              <a:spcAft>
                <a:spcPts val="600"/>
              </a:spcAft>
              <a:buFont typeface="+mj-lt"/>
              <a:buAutoNum type="arabicPeriod"/>
            </a:pPr>
            <a:r>
              <a:rPr lang="et-EE" sz="2000" dirty="0" smtClean="0"/>
              <a:t>Juuru (1462)</a:t>
            </a:r>
          </a:p>
          <a:p>
            <a:pPr marL="565200" lvl="0" indent="-457200">
              <a:spcAft>
                <a:spcPts val="600"/>
              </a:spcAft>
              <a:buFont typeface="+mj-lt"/>
              <a:buAutoNum type="arabicPeriod"/>
            </a:pPr>
            <a:r>
              <a:rPr lang="et-EE" sz="2000" dirty="0" smtClean="0"/>
              <a:t>Värska (1371)</a:t>
            </a:r>
          </a:p>
          <a:p>
            <a:pPr marL="565200" lvl="0" indent="-457200">
              <a:spcAft>
                <a:spcPts val="600"/>
              </a:spcAft>
              <a:buFont typeface="+mj-lt"/>
              <a:buAutoNum type="arabicPeriod"/>
            </a:pPr>
            <a:r>
              <a:rPr lang="et-EE" sz="2000" dirty="0" smtClean="0"/>
              <a:t>Tõstamaa (1310)</a:t>
            </a:r>
          </a:p>
          <a:p>
            <a:pPr marL="565200" lvl="0" indent="-457200">
              <a:spcAft>
                <a:spcPts val="600"/>
              </a:spcAft>
              <a:buFont typeface="+mj-lt"/>
              <a:buAutoNum type="arabicPeriod"/>
            </a:pPr>
            <a:r>
              <a:rPr lang="et-EE" sz="2000" dirty="0" smtClean="0"/>
              <a:t>Emmaste (1241)</a:t>
            </a:r>
          </a:p>
          <a:p>
            <a:pPr marL="565200" lvl="0" indent="-457200">
              <a:spcAft>
                <a:spcPts val="600"/>
              </a:spcAft>
              <a:buFont typeface="+mj-lt"/>
              <a:buAutoNum type="arabicPeriod"/>
            </a:pPr>
            <a:r>
              <a:rPr lang="et-EE" sz="2000" dirty="0" smtClean="0"/>
              <a:t>Pala (1089)</a:t>
            </a:r>
          </a:p>
          <a:p>
            <a:pPr marL="565200" lvl="0" indent="-457200">
              <a:spcAft>
                <a:spcPts val="600"/>
              </a:spcAft>
              <a:buFont typeface="+mj-lt"/>
              <a:buAutoNum type="arabicPeriod"/>
            </a:pPr>
            <a:r>
              <a:rPr lang="et-EE" sz="2000" dirty="0" smtClean="0"/>
              <a:t>Meremäe (1075)</a:t>
            </a:r>
          </a:p>
          <a:p>
            <a:pPr marL="565200" lvl="0" indent="-457200">
              <a:spcAft>
                <a:spcPts val="600"/>
              </a:spcAft>
              <a:buFont typeface="+mj-lt"/>
              <a:buAutoNum type="arabicPeriod"/>
            </a:pPr>
            <a:r>
              <a:rPr lang="et-EE" sz="2000" dirty="0" smtClean="0"/>
              <a:t>Illuka (1072)</a:t>
            </a:r>
          </a:p>
          <a:p>
            <a:pPr marL="565200" lvl="0" indent="-457200">
              <a:spcAft>
                <a:spcPts val="600"/>
              </a:spcAft>
              <a:buFont typeface="+mj-lt"/>
              <a:buAutoNum type="arabicPeriod"/>
            </a:pPr>
            <a:r>
              <a:rPr lang="et-EE" sz="2000" dirty="0" smtClean="0"/>
              <a:t>Mikitamäe (985)</a:t>
            </a:r>
          </a:p>
          <a:p>
            <a:pPr marL="565200" lvl="0" indent="-457200">
              <a:spcAft>
                <a:spcPts val="600"/>
              </a:spcAft>
              <a:buFont typeface="+mj-lt"/>
              <a:buAutoNum type="arabicPeriod"/>
            </a:pPr>
            <a:r>
              <a:rPr lang="et-EE" sz="2000" dirty="0" smtClean="0"/>
              <a:t>Pöide (876)</a:t>
            </a:r>
          </a:p>
          <a:p>
            <a:pPr marL="565200" lvl="0" indent="-457200">
              <a:spcAft>
                <a:spcPts val="600"/>
              </a:spcAft>
              <a:buFont typeface="+mj-lt"/>
              <a:buAutoNum type="arabicPeriod"/>
            </a:pPr>
            <a:r>
              <a:rPr lang="et-EE" sz="2000" dirty="0" smtClean="0"/>
              <a:t>Kallaste (844)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329" y="467941"/>
            <a:ext cx="7920000" cy="576013"/>
          </a:xfrm>
        </p:spPr>
        <p:txBody>
          <a:bodyPr/>
          <a:lstStyle/>
          <a:p>
            <a:r>
              <a:rPr lang="et-EE" altLang="et-EE" sz="3000" dirty="0" smtClean="0">
                <a:solidFill>
                  <a:srgbClr val="0070C0"/>
                </a:solidFill>
              </a:rPr>
              <a:t>Muutuvad maakondade piirid</a:t>
            </a:r>
            <a:endParaRPr lang="et-EE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1116013"/>
            <a:ext cx="7920000" cy="5165725"/>
          </a:xfrm>
        </p:spPr>
        <p:txBody>
          <a:bodyPr/>
          <a:lstStyle/>
          <a:p>
            <a:pPr marL="717550" lvl="0" indent="-358775">
              <a:spcAft>
                <a:spcPts val="600"/>
              </a:spcAft>
              <a:buSzPct val="45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fi-FI" altLang="en-US" sz="2000" u="sng" spc="-20" dirty="0" err="1" smtClean="0">
                <a:solidFill>
                  <a:schemeClr val="tx1"/>
                </a:solidFill>
              </a:rPr>
              <a:t>Üle</a:t>
            </a:r>
            <a:r>
              <a:rPr lang="fi-FI" altLang="en-US" sz="2000" u="sng" spc="-20" dirty="0" smtClean="0">
                <a:solidFill>
                  <a:schemeClr val="tx1"/>
                </a:solidFill>
              </a:rPr>
              <a:t> maakonna piiri </a:t>
            </a:r>
            <a:r>
              <a:rPr lang="fi-FI" altLang="en-US" sz="2000" u="sng" spc="-20" dirty="0" err="1" smtClean="0">
                <a:solidFill>
                  <a:schemeClr val="tx1"/>
                </a:solidFill>
              </a:rPr>
              <a:t>seitse</a:t>
            </a:r>
            <a:r>
              <a:rPr lang="fi-FI" altLang="en-US" sz="2000" u="sng" spc="-20" dirty="0" smtClean="0">
                <a:solidFill>
                  <a:schemeClr val="tx1"/>
                </a:solidFill>
              </a:rPr>
              <a:t> </a:t>
            </a:r>
            <a:r>
              <a:rPr lang="et-EE" altLang="en-US" sz="2000" u="sng" spc="-20" dirty="0" smtClean="0">
                <a:solidFill>
                  <a:schemeClr val="tx1"/>
                </a:solidFill>
              </a:rPr>
              <a:t>ühinemist</a:t>
            </a:r>
            <a:r>
              <a:rPr lang="fi-FI" altLang="en-US" sz="2000" u="sng" spc="-20" dirty="0" smtClean="0">
                <a:solidFill>
                  <a:schemeClr val="tx1"/>
                </a:solidFill>
              </a:rPr>
              <a:t>:</a:t>
            </a:r>
            <a:r>
              <a:rPr lang="fi-FI" altLang="en-US" sz="2000" spc="-20" dirty="0" smtClean="0">
                <a:solidFill>
                  <a:schemeClr val="tx1"/>
                </a:solidFill>
              </a:rPr>
              <a:t> </a:t>
            </a:r>
            <a:endParaRPr lang="et-EE" altLang="en-US" sz="2000" spc="-20" dirty="0" smtClean="0">
              <a:solidFill>
                <a:schemeClr val="tx1"/>
              </a:solidFill>
            </a:endParaRPr>
          </a:p>
          <a:p>
            <a:pPr lvl="0">
              <a:spcAft>
                <a:spcPts val="600"/>
              </a:spcAft>
            </a:pPr>
            <a:r>
              <a:rPr lang="et-EE" sz="2000" i="1" dirty="0" smtClean="0">
                <a:solidFill>
                  <a:schemeClr val="tx1"/>
                </a:solidFill>
              </a:rPr>
              <a:t>Avinurme, Lohusuu,</a:t>
            </a:r>
            <a:r>
              <a:rPr lang="et-EE" sz="2000" dirty="0" smtClean="0"/>
              <a:t> Saare, Kasepää, Mustvee linn (</a:t>
            </a:r>
            <a:r>
              <a:rPr lang="et-EE" sz="2000" i="1" dirty="0" smtClean="0">
                <a:solidFill>
                  <a:schemeClr val="tx1"/>
                </a:solidFill>
              </a:rPr>
              <a:t>Ida-Virumaa</a:t>
            </a:r>
            <a:r>
              <a:rPr lang="et-EE" sz="2000" dirty="0" smtClean="0"/>
              <a:t>/ Jõgevamaa) </a:t>
            </a:r>
            <a:r>
              <a:rPr lang="et-EE" sz="2000" dirty="0" smtClean="0">
                <a:sym typeface="Wingdings" pitchFamily="2" charset="2"/>
              </a:rPr>
              <a:t></a:t>
            </a:r>
            <a:r>
              <a:rPr lang="et-EE" sz="2000" dirty="0" smtClean="0"/>
              <a:t> </a:t>
            </a:r>
            <a:r>
              <a:rPr lang="et-EE" sz="2000" dirty="0" smtClean="0">
                <a:solidFill>
                  <a:srgbClr val="0070C0"/>
                </a:solidFill>
              </a:rPr>
              <a:t>Jõgevamaa</a:t>
            </a:r>
          </a:p>
          <a:p>
            <a:pPr>
              <a:spcAft>
                <a:spcPts val="600"/>
              </a:spcAft>
            </a:pPr>
            <a:r>
              <a:rPr lang="et-EE" sz="2000" dirty="0" smtClean="0">
                <a:solidFill>
                  <a:schemeClr val="tx1"/>
                </a:solidFill>
              </a:rPr>
              <a:t>Kunda, Viru-Nigula, </a:t>
            </a:r>
            <a:r>
              <a:rPr lang="et-EE" sz="2000" i="1" dirty="0" smtClean="0"/>
              <a:t>Aseri</a:t>
            </a:r>
            <a:r>
              <a:rPr lang="et-EE" sz="2000" dirty="0" smtClean="0"/>
              <a:t> (</a:t>
            </a:r>
            <a:r>
              <a:rPr lang="et-EE" sz="2000" dirty="0" smtClean="0">
                <a:solidFill>
                  <a:schemeClr val="tx1"/>
                </a:solidFill>
              </a:rPr>
              <a:t>Lääne-Virumaa/ </a:t>
            </a:r>
            <a:r>
              <a:rPr lang="et-EE" sz="2000" i="1" dirty="0" smtClean="0">
                <a:solidFill>
                  <a:schemeClr val="tx1"/>
                </a:solidFill>
              </a:rPr>
              <a:t>Ida-Virumaa</a:t>
            </a:r>
            <a:r>
              <a:rPr lang="et-EE" sz="2000" dirty="0" smtClean="0"/>
              <a:t>) </a:t>
            </a:r>
            <a:r>
              <a:rPr lang="et-EE" sz="2000" dirty="0" smtClean="0">
                <a:sym typeface="Wingdings" pitchFamily="2" charset="2"/>
              </a:rPr>
              <a:t></a:t>
            </a:r>
            <a:r>
              <a:rPr lang="et-EE" sz="2000" dirty="0" smtClean="0"/>
              <a:t> </a:t>
            </a:r>
            <a:r>
              <a:rPr lang="et-EE" sz="2000" dirty="0" smtClean="0">
                <a:solidFill>
                  <a:srgbClr val="0070C0"/>
                </a:solidFill>
              </a:rPr>
              <a:t>L-Virumaa</a:t>
            </a:r>
          </a:p>
          <a:p>
            <a:pPr lvl="0">
              <a:spcAft>
                <a:spcPts val="600"/>
              </a:spcAft>
            </a:pPr>
            <a:r>
              <a:rPr lang="et-EE" sz="2000" dirty="0" smtClean="0">
                <a:solidFill>
                  <a:schemeClr val="tx1"/>
                </a:solidFill>
              </a:rPr>
              <a:t>Türi, Väätsa, </a:t>
            </a:r>
            <a:r>
              <a:rPr lang="et-EE" sz="2000" i="1" dirty="0" smtClean="0">
                <a:solidFill>
                  <a:schemeClr val="tx1"/>
                </a:solidFill>
              </a:rPr>
              <a:t>Käru</a:t>
            </a:r>
            <a:r>
              <a:rPr lang="et-EE" sz="2000" dirty="0" smtClean="0">
                <a:solidFill>
                  <a:schemeClr val="tx1"/>
                </a:solidFill>
              </a:rPr>
              <a:t> (Järvamaa/ </a:t>
            </a:r>
            <a:r>
              <a:rPr lang="et-EE" sz="2000" i="1" dirty="0" smtClean="0">
                <a:solidFill>
                  <a:schemeClr val="tx1"/>
                </a:solidFill>
              </a:rPr>
              <a:t>Raplamaa</a:t>
            </a:r>
            <a:r>
              <a:rPr lang="et-EE" sz="2000" dirty="0" smtClean="0"/>
              <a:t>) </a:t>
            </a:r>
            <a:r>
              <a:rPr lang="et-EE" sz="2000" dirty="0" smtClean="0">
                <a:sym typeface="Wingdings" pitchFamily="2" charset="2"/>
              </a:rPr>
              <a:t></a:t>
            </a:r>
            <a:r>
              <a:rPr lang="et-EE" sz="2000" dirty="0" smtClean="0"/>
              <a:t> </a:t>
            </a:r>
            <a:r>
              <a:rPr lang="et-EE" sz="2000" dirty="0" smtClean="0">
                <a:solidFill>
                  <a:srgbClr val="0070C0"/>
                </a:solidFill>
              </a:rPr>
              <a:t>Järvamaa</a:t>
            </a:r>
          </a:p>
          <a:p>
            <a:pPr>
              <a:spcAft>
                <a:spcPts val="600"/>
              </a:spcAft>
            </a:pPr>
            <a:r>
              <a:rPr lang="et-EE" sz="2000" i="1" dirty="0" smtClean="0">
                <a:solidFill>
                  <a:schemeClr val="tx1"/>
                </a:solidFill>
              </a:rPr>
              <a:t>Lihula, Hanila, </a:t>
            </a:r>
            <a:r>
              <a:rPr lang="et-EE" sz="2000" dirty="0" smtClean="0"/>
              <a:t>Varbla ja Koonga (</a:t>
            </a:r>
            <a:r>
              <a:rPr lang="et-EE" sz="2000" i="1" dirty="0" smtClean="0">
                <a:solidFill>
                  <a:schemeClr val="tx1"/>
                </a:solidFill>
              </a:rPr>
              <a:t>Läänemaa</a:t>
            </a:r>
            <a:r>
              <a:rPr lang="et-EE" sz="2000" dirty="0" smtClean="0"/>
              <a:t>/ Pärnumaa) </a:t>
            </a:r>
            <a:r>
              <a:rPr lang="et-EE" sz="2000" dirty="0" smtClean="0">
                <a:sym typeface="Wingdings" pitchFamily="2" charset="2"/>
              </a:rPr>
              <a:t></a:t>
            </a:r>
            <a:r>
              <a:rPr lang="et-EE" sz="2000" dirty="0" smtClean="0"/>
              <a:t> </a:t>
            </a:r>
            <a:r>
              <a:rPr lang="et-EE" sz="2000" dirty="0" smtClean="0">
                <a:solidFill>
                  <a:srgbClr val="0070C0"/>
                </a:solidFill>
              </a:rPr>
              <a:t>Pärnumaa</a:t>
            </a:r>
          </a:p>
          <a:p>
            <a:pPr lvl="0">
              <a:spcAft>
                <a:spcPts val="600"/>
              </a:spcAft>
            </a:pPr>
            <a:r>
              <a:rPr lang="et-EE" sz="2000" dirty="0" smtClean="0">
                <a:solidFill>
                  <a:schemeClr val="tx1"/>
                </a:solidFill>
              </a:rPr>
              <a:t>Räpina, Veriora, Mikitamäe, Värska, </a:t>
            </a:r>
            <a:r>
              <a:rPr lang="et-EE" sz="2000" i="1" dirty="0" smtClean="0"/>
              <a:t>Meeksi</a:t>
            </a:r>
            <a:r>
              <a:rPr lang="et-EE" sz="2000" dirty="0" smtClean="0"/>
              <a:t> (</a:t>
            </a:r>
            <a:r>
              <a:rPr lang="et-EE" sz="2000" dirty="0" smtClean="0">
                <a:solidFill>
                  <a:schemeClr val="tx1"/>
                </a:solidFill>
              </a:rPr>
              <a:t>Põlvamaa</a:t>
            </a:r>
            <a:r>
              <a:rPr lang="et-EE" sz="2000" dirty="0" smtClean="0"/>
              <a:t>/ </a:t>
            </a:r>
            <a:r>
              <a:rPr lang="et-EE" sz="2000" i="1" dirty="0" smtClean="0"/>
              <a:t>Tartumaa</a:t>
            </a:r>
            <a:r>
              <a:rPr lang="et-EE" sz="2000" dirty="0" smtClean="0"/>
              <a:t>) </a:t>
            </a:r>
            <a:r>
              <a:rPr lang="et-EE" sz="2000" dirty="0" smtClean="0">
                <a:sym typeface="Wingdings" pitchFamily="2" charset="2"/>
              </a:rPr>
              <a:t></a:t>
            </a:r>
            <a:r>
              <a:rPr lang="et-EE" sz="2000" dirty="0" smtClean="0"/>
              <a:t> </a:t>
            </a:r>
            <a:r>
              <a:rPr lang="et-EE" sz="2000" dirty="0" smtClean="0">
                <a:solidFill>
                  <a:srgbClr val="0070C0"/>
                </a:solidFill>
              </a:rPr>
              <a:t>Põlvamaa</a:t>
            </a:r>
          </a:p>
          <a:p>
            <a:pPr lvl="0">
              <a:spcAft>
                <a:spcPts val="600"/>
              </a:spcAft>
            </a:pPr>
            <a:r>
              <a:rPr lang="et-EE" sz="2000" dirty="0" smtClean="0">
                <a:solidFill>
                  <a:schemeClr val="tx1"/>
                </a:solidFill>
              </a:rPr>
              <a:t>Vastseliina, </a:t>
            </a:r>
            <a:r>
              <a:rPr lang="et-EE" sz="2000" i="1" dirty="0" smtClean="0">
                <a:solidFill>
                  <a:schemeClr val="tx1"/>
                </a:solidFill>
              </a:rPr>
              <a:t>Orava</a:t>
            </a:r>
            <a:r>
              <a:rPr lang="et-EE" sz="2000" dirty="0" smtClean="0">
                <a:solidFill>
                  <a:schemeClr val="tx1"/>
                </a:solidFill>
              </a:rPr>
              <a:t> </a:t>
            </a:r>
            <a:r>
              <a:rPr lang="et-EE" sz="2000" dirty="0" smtClean="0"/>
              <a:t>(</a:t>
            </a:r>
            <a:r>
              <a:rPr lang="et-EE" sz="2000" dirty="0" smtClean="0">
                <a:solidFill>
                  <a:schemeClr val="tx1"/>
                </a:solidFill>
              </a:rPr>
              <a:t>Võrumaa/ </a:t>
            </a:r>
            <a:r>
              <a:rPr lang="et-EE" sz="2000" i="1" dirty="0" smtClean="0">
                <a:solidFill>
                  <a:schemeClr val="tx1"/>
                </a:solidFill>
              </a:rPr>
              <a:t>Põlvamaa</a:t>
            </a:r>
            <a:r>
              <a:rPr lang="et-EE" sz="2000" dirty="0" smtClean="0"/>
              <a:t>) </a:t>
            </a:r>
            <a:r>
              <a:rPr lang="et-EE" sz="2000" dirty="0" err="1" smtClean="0">
                <a:sym typeface="Wingdings" pitchFamily="2" charset="2"/>
              </a:rPr>
              <a:t></a:t>
            </a:r>
            <a:r>
              <a:rPr lang="et-EE" sz="2000" dirty="0" err="1" smtClean="0">
                <a:solidFill>
                  <a:srgbClr val="0070C0"/>
                </a:solidFill>
              </a:rPr>
              <a:t>Võrumaa</a:t>
            </a:r>
            <a:endParaRPr lang="et-EE" sz="2000" dirty="0" smtClean="0">
              <a:solidFill>
                <a:srgbClr val="0070C0"/>
              </a:solidFill>
            </a:endParaRPr>
          </a:p>
          <a:p>
            <a:pPr lvl="0">
              <a:spcAft>
                <a:spcPts val="600"/>
              </a:spcAft>
            </a:pPr>
            <a:r>
              <a:rPr lang="et-EE" sz="2000" dirty="0" smtClean="0">
                <a:solidFill>
                  <a:schemeClr val="tx1"/>
                </a:solidFill>
              </a:rPr>
              <a:t>Elva, Puhja, Konguta, Rannu, Rõngu</a:t>
            </a:r>
            <a:r>
              <a:rPr lang="et-EE" sz="2000" dirty="0" smtClean="0"/>
              <a:t>, </a:t>
            </a:r>
            <a:r>
              <a:rPr lang="et-EE" sz="2000" i="1" dirty="0" smtClean="0"/>
              <a:t>Palupera</a:t>
            </a:r>
            <a:r>
              <a:rPr lang="et-EE" sz="2000" dirty="0" smtClean="0"/>
              <a:t> (</a:t>
            </a:r>
            <a:r>
              <a:rPr lang="et-EE" sz="2000" dirty="0" smtClean="0">
                <a:solidFill>
                  <a:schemeClr val="tx1"/>
                </a:solidFill>
              </a:rPr>
              <a:t>Tartumaa</a:t>
            </a:r>
            <a:r>
              <a:rPr lang="et-EE" sz="2000" dirty="0" smtClean="0"/>
              <a:t>/ </a:t>
            </a:r>
            <a:r>
              <a:rPr lang="et-EE" sz="2000" i="1" dirty="0" smtClean="0"/>
              <a:t>Valgamaa</a:t>
            </a:r>
            <a:r>
              <a:rPr lang="et-EE" sz="2000" dirty="0" smtClean="0"/>
              <a:t>) </a:t>
            </a:r>
            <a:r>
              <a:rPr lang="et-EE" sz="2000" dirty="0" smtClean="0">
                <a:sym typeface="Wingdings" pitchFamily="2" charset="2"/>
              </a:rPr>
              <a:t></a:t>
            </a:r>
            <a:r>
              <a:rPr lang="et-EE" sz="2000" dirty="0" smtClean="0"/>
              <a:t> </a:t>
            </a:r>
            <a:r>
              <a:rPr lang="et-EE" sz="2000" dirty="0" smtClean="0">
                <a:solidFill>
                  <a:srgbClr val="0070C0"/>
                </a:solidFill>
              </a:rPr>
              <a:t>Tartumaa</a:t>
            </a:r>
          </a:p>
          <a:p>
            <a:pPr>
              <a:buNone/>
            </a:pPr>
            <a:endParaRPr lang="et-EE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7" y="251918"/>
            <a:ext cx="7920000" cy="864095"/>
          </a:xfrm>
        </p:spPr>
        <p:txBody>
          <a:bodyPr/>
          <a:lstStyle/>
          <a:p>
            <a:r>
              <a:rPr lang="et-EE" sz="3200" dirty="0" smtClean="0">
                <a:solidFill>
                  <a:srgbClr val="0084D1"/>
                </a:solidFill>
                <a:ea typeface="Tahoma" pitchFamily="34" charset="0"/>
              </a:rPr>
              <a:t>Haldusreformi hetkeseis kaardil</a:t>
            </a:r>
            <a:endParaRPr lang="et-EE" sz="3200" dirty="0">
              <a:solidFill>
                <a:srgbClr val="0084D1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239" y="971997"/>
            <a:ext cx="7884962" cy="5309741"/>
          </a:xfrm>
        </p:spPr>
        <p:txBody>
          <a:bodyPr/>
          <a:lstStyle/>
          <a:p>
            <a:endParaRPr lang="et-EE" sz="2800" dirty="0" smtClean="0"/>
          </a:p>
          <a:p>
            <a:endParaRPr lang="et-EE" sz="2800" dirty="0" smtClean="0"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endParaRPr lang="et-EE" sz="2800" dirty="0" smtClean="0">
              <a:latin typeface="Arial" pitchFamily="34" charset="0"/>
              <a:cs typeface="Arial" pitchFamily="34" charset="0"/>
            </a:endParaRPr>
          </a:p>
          <a:p>
            <a:endParaRPr lang="et-EE" sz="2800" dirty="0" smtClean="0">
              <a:latin typeface="Arial" pitchFamily="34" charset="0"/>
              <a:cs typeface="Arial" pitchFamily="34" charset="0"/>
            </a:endParaRPr>
          </a:p>
          <a:p>
            <a:endParaRPr lang="et-EE" b="1" dirty="0" smtClean="0">
              <a:latin typeface="Arial" pitchFamily="34" charset="0"/>
              <a:cs typeface="Arial" pitchFamily="34" charset="0"/>
            </a:endParaRPr>
          </a:p>
          <a:p>
            <a:endParaRPr lang="et-EE" b="1" dirty="0" smtClean="0">
              <a:latin typeface="Arial" pitchFamily="34" charset="0"/>
              <a:cs typeface="Arial" pitchFamily="34" charset="0"/>
            </a:endParaRPr>
          </a:p>
          <a:p>
            <a:endParaRPr lang="et-E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KOV vabatahtlik ühinemine 0201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297" y="323925"/>
            <a:ext cx="8471703" cy="5989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441" y="240376"/>
            <a:ext cx="6030441" cy="6600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305" y="395933"/>
            <a:ext cx="3924524" cy="1080000"/>
          </a:xfrm>
        </p:spPr>
        <p:txBody>
          <a:bodyPr/>
          <a:lstStyle/>
          <a:p>
            <a:r>
              <a:rPr lang="et-EE" sz="2800" dirty="0" smtClean="0">
                <a:solidFill>
                  <a:srgbClr val="0070C0"/>
                </a:solidFill>
              </a:rPr>
              <a:t>Saaremaa, Hiiumaa ja Läänemaa</a:t>
            </a:r>
          </a:p>
        </p:txBody>
      </p:sp>
    </p:spTree>
    <p:extLst>
      <p:ext uri="{BB962C8B-B14F-4D97-AF65-F5344CB8AC3E}">
        <p14:creationId xmlns:p14="http://schemas.microsoft.com/office/powerpoint/2010/main" val="187924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t-EE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313" y="683965"/>
            <a:ext cx="8126906" cy="5587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237" y="540000"/>
            <a:ext cx="2916412" cy="1080000"/>
          </a:xfrm>
        </p:spPr>
        <p:txBody>
          <a:bodyPr/>
          <a:lstStyle/>
          <a:p>
            <a:r>
              <a:rPr lang="et-EE" sz="3200" dirty="0" smtClean="0">
                <a:solidFill>
                  <a:srgbClr val="0070C0"/>
                </a:solidFill>
              </a:rPr>
              <a:t>Harjumaa</a:t>
            </a:r>
          </a:p>
        </p:txBody>
      </p:sp>
    </p:spTree>
    <p:extLst>
      <p:ext uri="{BB962C8B-B14F-4D97-AF65-F5344CB8AC3E}">
        <p14:creationId xmlns:p14="http://schemas.microsoft.com/office/powerpoint/2010/main" val="183735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Roboto Condensed"/>
        <a:ea typeface="Microsoft YaHei"/>
        <a:cs typeface=""/>
      </a:majorFont>
      <a:minorFont>
        <a:latin typeface="Roboto Condensed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RM-esitlusslaidide-p6hi-vapp-201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Roboto Condensed"/>
        <a:ea typeface="Microsoft YaHei"/>
        <a:cs typeface=""/>
      </a:majorFont>
      <a:minorFont>
        <a:latin typeface="Roboto Condensed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11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effectLst/>
            <a:latin typeface="Roboto Condensed" panose="02000000000000000000" pitchFamily="2" charset="0"/>
            <a:ea typeface="Microsoft YaHei" panose="020B0503020204020204" pitchFamily="34" charset="-122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730</Words>
  <Application>Microsoft Office PowerPoint</Application>
  <PresentationFormat>Kohandatud</PresentationFormat>
  <Paragraphs>145</Paragraphs>
  <Slides>24</Slides>
  <Notes>5</Notes>
  <HiddenSlides>0</HiddenSlides>
  <MMClips>0</MMClips>
  <ScaleCrop>false</ScaleCrop>
  <HeadingPairs>
    <vt:vector size="6" baseType="variant">
      <vt:variant>
        <vt:lpstr>Kasutatud fondid</vt:lpstr>
      </vt:variant>
      <vt:variant>
        <vt:i4>7</vt:i4>
      </vt:variant>
      <vt:variant>
        <vt:lpstr>Kujundus</vt:lpstr>
      </vt:variant>
      <vt:variant>
        <vt:i4>2</vt:i4>
      </vt:variant>
      <vt:variant>
        <vt:lpstr>Slaidipealkirjad</vt:lpstr>
      </vt:variant>
      <vt:variant>
        <vt:i4>24</vt:i4>
      </vt:variant>
    </vt:vector>
  </HeadingPairs>
  <TitlesOfParts>
    <vt:vector size="33" baseType="lpstr">
      <vt:lpstr>Arial Unicode MS</vt:lpstr>
      <vt:lpstr>Microsoft YaHei</vt:lpstr>
      <vt:lpstr>Arial</vt:lpstr>
      <vt:lpstr>Roboto Condensed</vt:lpstr>
      <vt:lpstr>Tahoma</vt:lpstr>
      <vt:lpstr>Times New Roman</vt:lpstr>
      <vt:lpstr>Wingdings</vt:lpstr>
      <vt:lpstr>Office Theme</vt:lpstr>
      <vt:lpstr>2_RM-esitlusslaidide-p6hi-vapp-2015</vt:lpstr>
      <vt:lpstr>Haldusreform</vt:lpstr>
      <vt:lpstr>Haldusreformi elluviimise ajakava</vt:lpstr>
      <vt:lpstr>Ülevaade ühinemisläbirääkimistest (1)</vt:lpstr>
      <vt:lpstr>Ülevaade ühinemisläbirääkimistest (2)</vt:lpstr>
      <vt:lpstr>Ühinemist ei taotle 26 kriteeriumi mittetäitvat omavalitsust:</vt:lpstr>
      <vt:lpstr>Muutuvad maakondade piirid</vt:lpstr>
      <vt:lpstr>Haldusreformi hetkeseis kaardil</vt:lpstr>
      <vt:lpstr>Saaremaa, Hiiumaa ja Läänemaa</vt:lpstr>
      <vt:lpstr>Harjumaa</vt:lpstr>
      <vt:lpstr>Järva- ja Raplamaa</vt:lpstr>
      <vt:lpstr>Lääne- ja Ida-Virumaa</vt:lpstr>
      <vt:lpstr>Tartu- ja Jõgevamaa</vt:lpstr>
      <vt:lpstr>Valga-, Võru ja Põlvamaa</vt:lpstr>
      <vt:lpstr>Pärnu- ja Viljandimaa</vt:lpstr>
      <vt:lpstr>KOV teostatavad toimingud VV ettepaneku saamisel (1)</vt:lpstr>
      <vt:lpstr>KOV teostatavad toimingud VV ettepaneku saamisel (2)</vt:lpstr>
      <vt:lpstr>Stsenaarium 1: MV-de tegevuse lõpetamine ning MV regionaalvaldkonna ülesannete andmine MV asemel loodavale Regionaalametile </vt:lpstr>
      <vt:lpstr>Stsenaarium 2: MV-de tegevuse lõpetamine ja ülesannete jagamine olemasolevate asutuste vahel</vt:lpstr>
      <vt:lpstr>20. jaanuari VV seminar</vt:lpstr>
      <vt:lpstr>Riigiasutuste Tallinnast väljaviimise eesmärgid</vt:lpstr>
      <vt:lpstr>Riigilt KOVidele ülesannete üleandmine (1)</vt:lpstr>
      <vt:lpstr>Riigilt KOVidele ülesannete üleandmine (2)</vt:lpstr>
      <vt:lpstr>KOV tulubaas ja finantsautonoomia</vt:lpstr>
      <vt:lpstr>PowerPointi esitlus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2014-05-22T10:54:41Z</dcterms:created>
  <dcterms:modified xsi:type="dcterms:W3CDTF">2017-01-12T15:40:38Z</dcterms:modified>
</cp:coreProperties>
</file>