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3">
  <p:sldMasterIdLst>
    <p:sldMasterId id="2147483648" r:id="rId1"/>
    <p:sldMasterId id="2147483664" r:id="rId2"/>
    <p:sldMasterId id="2147483673" r:id="rId3"/>
  </p:sldMasterIdLst>
  <p:notesMasterIdLst>
    <p:notesMasterId r:id="rId17"/>
  </p:notesMasterIdLst>
  <p:handoutMasterIdLst>
    <p:handoutMasterId r:id="rId18"/>
  </p:handoutMasterIdLst>
  <p:sldIdLst>
    <p:sldId id="527" r:id="rId4"/>
    <p:sldId id="547" r:id="rId5"/>
    <p:sldId id="548" r:id="rId6"/>
    <p:sldId id="540" r:id="rId7"/>
    <p:sldId id="512" r:id="rId8"/>
    <p:sldId id="535" r:id="rId9"/>
    <p:sldId id="536" r:id="rId10"/>
    <p:sldId id="537" r:id="rId11"/>
    <p:sldId id="538" r:id="rId12"/>
    <p:sldId id="559" r:id="rId13"/>
    <p:sldId id="539" r:id="rId14"/>
    <p:sldId id="557" r:id="rId15"/>
    <p:sldId id="545" r:id="rId16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91" autoAdjust="0"/>
  </p:normalViewPr>
  <p:slideViewPr>
    <p:cSldViewPr>
      <p:cViewPr varScale="1">
        <p:scale>
          <a:sx n="81" d="100"/>
          <a:sy n="81" d="100"/>
        </p:scale>
        <p:origin x="1536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E4F4F2B-BAC7-4A1A-B993-CC4D5ED5FCB8}" type="datetimeFigureOut">
              <a:rPr lang="et-EE" smtClean="0"/>
              <a:pPr/>
              <a:t>19.04.2017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BEF1AA53-E507-4510-9419-E399BF833F9F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9626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>
                <a:solidFill>
                  <a:prstClr val="black"/>
                </a:solidFill>
              </a:rPr>
              <a:pPr/>
              <a:t>1</a:t>
            </a:fld>
            <a:endParaRPr lang="et-EE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5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4755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459782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Võimalikud</a:t>
            </a:r>
            <a:r>
              <a:rPr lang="et-EE" baseline="0" dirty="0" smtClean="0"/>
              <a:t> üle antavad/ täiendavad ü</a:t>
            </a:r>
            <a:r>
              <a:rPr lang="et-EE" dirty="0" smtClean="0"/>
              <a:t>lesanded jagunevad kolmeks: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</a:t>
            </a:r>
            <a:r>
              <a:rPr lang="et-EE" baseline="0" dirty="0" smtClean="0"/>
              <a:t> mille osas alustatakse/ jätkatakse ülesannete üleandmise ettevalmistamisega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Need mille osas arutatakse võimalusi üleandmiseks </a:t>
            </a:r>
          </a:p>
          <a:p>
            <a:pPr marL="228600" indent="-228600">
              <a:buFont typeface="+mj-lt"/>
              <a:buAutoNum type="arabicPeriod"/>
            </a:pPr>
            <a:r>
              <a:rPr lang="et-EE" dirty="0" smtClean="0"/>
              <a:t>Uute</a:t>
            </a:r>
            <a:r>
              <a:rPr lang="et-EE" baseline="0" dirty="0" smtClean="0"/>
              <a:t> ülesannete andmine </a:t>
            </a:r>
            <a:r>
              <a:rPr lang="et-EE" baseline="0" dirty="0" err="1" smtClean="0"/>
              <a:t>KOVidele</a:t>
            </a:r>
            <a:r>
              <a:rPr lang="et-EE" baseline="0" dirty="0" smtClean="0"/>
              <a:t>, mille osas on vajalikud täiendavad ahendid ja kokkulepped sõltuvad riigieelarve läbirääkimiste tulemustest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82446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>
              <a:spcAft>
                <a:spcPts val="795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163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429511" indent="-322134">
              <a:spcAft>
                <a:spcPts val="795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092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39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35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91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4" y="0"/>
            <a:ext cx="1732723" cy="19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49869" y="304025"/>
            <a:ext cx="5999692" cy="106408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362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49869" y="6308496"/>
            <a:ext cx="1949900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8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799754" y="6308496"/>
            <a:ext cx="3599815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98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9569" y="6308496"/>
            <a:ext cx="299985" cy="304024"/>
          </a:xfrm>
          <a:prstGeom prst="rect">
            <a:avLst/>
          </a:prstGeom>
        </p:spPr>
        <p:txBody>
          <a:bodyPr/>
          <a:lstStyle>
            <a:lvl1pPr>
              <a:defRPr sz="984" smtClean="0">
                <a:latin typeface="Verdana" pitchFamily="34" charset="0"/>
              </a:defRPr>
            </a:lvl1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fld id="{BFAC4BCA-BC70-4AE5-A146-C8C62DBEF51F}" type="slidenum">
              <a:rPr lang="en-US" altLang="en-US">
                <a:solidFill>
                  <a:prstClr val="black"/>
                </a:solidFill>
                <a:ea typeface="Microsoft YaHei"/>
              </a:rPr>
              <a:pPr defTabSz="899952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428904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5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0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12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5617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0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1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24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2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3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6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iming>
    <p:tnLst>
      <p:par>
        <p:cTn id="1" dur="indefinite" restart="never" nodeType="tmRoot"/>
      </p:par>
    </p:tnLst>
  </p:timing>
  <p:txStyles>
    <p:titleStyle>
      <a:lvl1pPr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 kern="1200">
          <a:solidFill>
            <a:srgbClr val="000000"/>
          </a:solidFill>
          <a:latin typeface="+mj-lt"/>
          <a:ea typeface="+mj-ea"/>
          <a:cs typeface="+mj-cs"/>
        </a:defRPr>
      </a:lvl1pPr>
      <a:lvl2pPr marL="738670" indent="-284104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3641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59098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45547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00113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54679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0924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6381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0925" indent="-340925" algn="l" defTabSz="446674" rtl="0" eaLnBrk="1" fontAlgn="base" hangingPunct="1">
        <a:lnSpc>
          <a:spcPct val="110000"/>
        </a:lnSpc>
        <a:spcBef>
          <a:spcPct val="0"/>
        </a:spcBef>
        <a:spcAft>
          <a:spcPts val="1404"/>
        </a:spcAft>
        <a:buClr>
          <a:srgbClr val="000000"/>
        </a:buClr>
        <a:buSzPct val="100000"/>
        <a:buFont typeface="Times New Roman" panose="02020603050405020304" pitchFamily="18" charset="0"/>
        <a:defRPr sz="3149" kern="1200">
          <a:solidFill>
            <a:srgbClr val="000000"/>
          </a:solidFill>
          <a:latin typeface="+mn-lt"/>
          <a:ea typeface="+mn-ea"/>
          <a:cs typeface="+mn-cs"/>
        </a:defRPr>
      </a:lvl1pPr>
      <a:lvl2pPr marL="738670" indent="-284104" algn="l" defTabSz="446674" rtl="0" eaLnBrk="1" fontAlgn="base" hangingPunct="1">
        <a:lnSpc>
          <a:spcPct val="110000"/>
        </a:lnSpc>
        <a:spcBef>
          <a:spcPct val="0"/>
        </a:spcBef>
        <a:spcAft>
          <a:spcPts val="1132"/>
        </a:spcAft>
        <a:buClr>
          <a:srgbClr val="000000"/>
        </a:buClr>
        <a:buSzPct val="100000"/>
        <a:buFont typeface="Times New Roman" panose="02020603050405020304" pitchFamily="18" charset="0"/>
        <a:defRPr sz="2756" kern="1200">
          <a:solidFill>
            <a:srgbClr val="000000"/>
          </a:solidFill>
          <a:latin typeface="+mn-lt"/>
          <a:ea typeface="+mn-ea"/>
          <a:cs typeface="+mn-cs"/>
        </a:defRPr>
      </a:lvl2pPr>
      <a:lvl3pPr marL="1136415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845"/>
        </a:spcAft>
        <a:buClr>
          <a:srgbClr val="000000"/>
        </a:buClr>
        <a:buSzPct val="100000"/>
        <a:buFont typeface="Times New Roman" panose="02020603050405020304" pitchFamily="18" charset="0"/>
        <a:defRPr sz="2362" kern="1200">
          <a:solidFill>
            <a:srgbClr val="000000"/>
          </a:solidFill>
          <a:latin typeface="+mn-lt"/>
          <a:ea typeface="+mn-ea"/>
          <a:cs typeface="+mn-cs"/>
        </a:defRPr>
      </a:lvl3pPr>
      <a:lvl4pPr marL="1590981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572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4pPr>
      <a:lvl5pPr marL="2045547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5pPr>
      <a:lvl6pPr marL="2500113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54679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409245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63811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5456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90913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818264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7283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72739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8196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63652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8256" y="2141346"/>
            <a:ext cx="7602266" cy="2431051"/>
          </a:xfrm>
        </p:spPr>
        <p:txBody>
          <a:bodyPr/>
          <a:lstStyle/>
          <a:p>
            <a:r>
              <a:rPr lang="et-EE" sz="3552" dirty="0" smtClean="0"/>
              <a:t>Maavalitsuste ülesannete jagamine ministeeriumite ja </a:t>
            </a:r>
            <a:r>
              <a:rPr lang="et-EE" sz="3552" dirty="0" err="1" smtClean="0"/>
              <a:t>KOVide</a:t>
            </a:r>
            <a:r>
              <a:rPr lang="et-EE" sz="3552" dirty="0" smtClean="0"/>
              <a:t> vahel</a:t>
            </a:r>
            <a:r>
              <a:rPr lang="et-EE" sz="3552" dirty="0"/>
              <a:t/>
            </a:r>
            <a:br>
              <a:rPr lang="et-EE" sz="3552" dirty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3552" dirty="0"/>
              <a:t/>
            </a:r>
            <a:br>
              <a:rPr lang="et-EE" sz="3552" dirty="0"/>
            </a:br>
            <a:r>
              <a:rPr lang="et-EE" sz="3552" dirty="0" smtClean="0"/>
              <a:t/>
            </a:r>
            <a:br>
              <a:rPr lang="et-EE" sz="3552" dirty="0" smtClean="0"/>
            </a:br>
            <a:r>
              <a:rPr lang="et-EE" sz="1973" dirty="0" smtClean="0"/>
              <a:t/>
            </a:r>
            <a:br>
              <a:rPr lang="et-EE" sz="1973" dirty="0" smtClean="0"/>
            </a:br>
            <a:r>
              <a:rPr lang="et-EE" sz="1973" dirty="0"/>
              <a:t/>
            </a:r>
            <a:br>
              <a:rPr lang="et-EE" sz="1973" dirty="0"/>
            </a:br>
            <a:endParaRPr lang="et-EE" sz="1973" dirty="0"/>
          </a:p>
        </p:txBody>
      </p:sp>
      <p:pic>
        <p:nvPicPr>
          <p:cNvPr id="4" name="Picture 3" descr="PHJA-K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85" y="4734343"/>
            <a:ext cx="8879969" cy="18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Lähtekohad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1404045"/>
            <a:ext cx="7920000" cy="4513263"/>
          </a:xfrm>
        </p:spPr>
        <p:txBody>
          <a:bodyPr/>
          <a:lstStyle/>
          <a:p>
            <a:r>
              <a:rPr lang="et-EE" sz="3000" dirty="0" smtClean="0">
                <a:solidFill>
                  <a:srgbClr val="0084D1"/>
                </a:solidFill>
              </a:rPr>
              <a:t>Vähendada erinevusi </a:t>
            </a:r>
            <a:r>
              <a:rPr lang="et-EE" sz="3000" dirty="0" smtClean="0"/>
              <a:t>KOV võimekuses avalikke teenuseid pakkuda.</a:t>
            </a:r>
          </a:p>
          <a:p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Arvestada suuremate kuludega </a:t>
            </a:r>
            <a:r>
              <a:rPr lang="et-EE" altLang="en-US" sz="3000" dirty="0" smtClean="0">
                <a:ea typeface="Tahoma" pitchFamily="34" charset="0"/>
              </a:rPr>
              <a:t>kohalike teenuste pakkumisel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tagamaal</a:t>
            </a:r>
            <a:r>
              <a:rPr lang="et-EE" altLang="en-US" sz="3000" dirty="0" smtClean="0">
                <a:ea typeface="Tahoma" pitchFamily="34" charset="0"/>
              </a:rPr>
              <a:t> väljapool keskusi.</a:t>
            </a:r>
          </a:p>
          <a:p>
            <a:r>
              <a:rPr lang="et-EE" altLang="en-US" sz="3000" dirty="0" smtClean="0">
                <a:ea typeface="Tahoma" pitchFamily="34" charset="0"/>
              </a:rPr>
              <a:t>Hoida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KOV rahastamissüsteemi</a:t>
            </a:r>
            <a:r>
              <a:rPr lang="et-EE" altLang="en-US" sz="3000" dirty="0" smtClean="0">
                <a:ea typeface="Tahoma" pitchFamily="34" charset="0"/>
              </a:rPr>
              <a:t> piisavalt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mitmekülgse</a:t>
            </a:r>
            <a:r>
              <a:rPr lang="et-EE" altLang="en-US" sz="3000" dirty="0" smtClean="0">
                <a:ea typeface="Tahoma" pitchFamily="34" charset="0"/>
              </a:rPr>
              <a:t> ja </a:t>
            </a:r>
            <a:r>
              <a:rPr lang="et-EE" altLang="en-US" sz="3000" dirty="0" smtClean="0">
                <a:solidFill>
                  <a:srgbClr val="0084D1"/>
                </a:solidFill>
                <a:ea typeface="Tahoma" pitchFamily="34" charset="0"/>
              </a:rPr>
              <a:t>paindlikuna</a:t>
            </a:r>
            <a:r>
              <a:rPr lang="et-EE" altLang="en-US" sz="3000" dirty="0" smtClean="0">
                <a:ea typeface="Tahoma" pitchFamily="34" charset="0"/>
              </a:rPr>
              <a:t>, arvestamaks </a:t>
            </a:r>
            <a:r>
              <a:rPr lang="et-EE" sz="3000" dirty="0" smtClean="0"/>
              <a:t>ülesannete täitmiseks tarvilike kulutuste tegelikku muutumist.</a:t>
            </a:r>
            <a:endParaRPr lang="et-EE" altLang="en-US" sz="3000" dirty="0" smtClean="0">
              <a:ea typeface="Tahoma" pitchFamily="34" charset="0"/>
            </a:endParaRPr>
          </a:p>
          <a:p>
            <a:endParaRPr lang="et-EE" alt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3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Mida KOV tulubaasiga teeme?</a:t>
            </a:r>
            <a:endParaRPr lang="en-US" sz="3200" dirty="0">
              <a:solidFill>
                <a:srgbClr val="0084D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748" y="1188021"/>
            <a:ext cx="8028978" cy="5328592"/>
          </a:xfrm>
        </p:spPr>
        <p:txBody>
          <a:bodyPr/>
          <a:lstStyle/>
          <a:p>
            <a:r>
              <a:rPr lang="et-EE" sz="2200" dirty="0" smtClean="0">
                <a:solidFill>
                  <a:schemeClr val="tx1"/>
                </a:solidFill>
              </a:rPr>
              <a:t>Koalitsioonileppes on 30 mln, mis jaotatakse </a:t>
            </a:r>
            <a:r>
              <a:rPr lang="et-EE" sz="2200" smtClean="0">
                <a:solidFill>
                  <a:schemeClr val="tx1"/>
                </a:solidFill>
              </a:rPr>
              <a:t>orienteeruvalt 20 mln </a:t>
            </a:r>
            <a:r>
              <a:rPr lang="et-EE" sz="2200" dirty="0" smtClean="0">
                <a:solidFill>
                  <a:schemeClr val="tx1"/>
                </a:solidFill>
              </a:rPr>
              <a:t>tulumaksu osa taastamiseks ja 10 mln tasandusfondi.</a:t>
            </a:r>
          </a:p>
          <a:p>
            <a:r>
              <a:rPr lang="et-EE" sz="2200" dirty="0" smtClean="0">
                <a:solidFill>
                  <a:schemeClr val="tx1"/>
                </a:solidFill>
              </a:rPr>
              <a:t>2019 täiendavalt 15 mln</a:t>
            </a:r>
          </a:p>
          <a:p>
            <a:r>
              <a:rPr lang="et-EE" sz="2200" dirty="0" smtClean="0">
                <a:solidFill>
                  <a:schemeClr val="tx1"/>
                </a:solidFill>
              </a:rPr>
              <a:t>2020 täiendavalt 10 mln</a:t>
            </a:r>
          </a:p>
          <a:p>
            <a:r>
              <a:rPr lang="et-EE" altLang="en-US" sz="2200" dirty="0" smtClean="0">
                <a:ea typeface="Tahoma" pitchFamily="34" charset="0"/>
              </a:rPr>
              <a:t>Kaalumisel on: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smtClean="0">
                <a:ea typeface="Tahoma" pitchFamily="34" charset="0"/>
              </a:rPr>
              <a:t>maade hindamine. Maamaksu tõus hajutatakse pikema perioodi peale. 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smtClean="0">
                <a:ea typeface="Tahoma" pitchFamily="34" charset="0"/>
              </a:rPr>
              <a:t>kohalike maksude loetelu täiendamine (nt turistimaks, maa sihtotstarbe muutmise tasu, kasutuseta maade täiendav maksustamine).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 err="1" smtClean="0">
                <a:ea typeface="Tahoma" pitchFamily="34" charset="0"/>
              </a:rPr>
              <a:t>KOVidele</a:t>
            </a:r>
            <a:r>
              <a:rPr lang="et-EE" altLang="en-US" sz="2000" dirty="0" smtClean="0">
                <a:ea typeface="Tahoma" pitchFamily="34" charset="0"/>
              </a:rPr>
              <a:t> õhusaaste eest saastetasu andmine;</a:t>
            </a:r>
          </a:p>
          <a:p>
            <a:pPr marL="717550" indent="-354013">
              <a:buFont typeface="Wingdings" panose="05000000000000000000" pitchFamily="2" charset="2"/>
              <a:buChar char="ü"/>
            </a:pPr>
            <a:r>
              <a:rPr lang="et-EE" altLang="en-US" sz="2000" dirty="0">
                <a:ea typeface="Tahoma" pitchFamily="34" charset="0"/>
              </a:rPr>
              <a:t>r</a:t>
            </a:r>
            <a:r>
              <a:rPr lang="et-EE" altLang="en-US" sz="2000" dirty="0" smtClean="0">
                <a:ea typeface="Tahoma" pitchFamily="34" charset="0"/>
              </a:rPr>
              <a:t>iigieelarve toetuste sihtotstarbe vähendamine.</a:t>
            </a:r>
          </a:p>
          <a:p>
            <a:endParaRPr lang="et-EE" altLang="en-US" sz="3000" dirty="0" smtClean="0">
              <a:ea typeface="Tahoma" pitchFamily="34" charset="0"/>
            </a:endParaRPr>
          </a:p>
          <a:p>
            <a:endParaRPr lang="et-EE" alt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5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70C0"/>
                </a:solidFill>
              </a:rPr>
              <a:t>Mida KOV tulubaasiga teeme?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41" y="1556772"/>
            <a:ext cx="8053457" cy="3726994"/>
          </a:xfrm>
          <a:prstGeom prst="rect">
            <a:avLst/>
          </a:prstGeom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395313" y="5508501"/>
            <a:ext cx="8424936" cy="864095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t-EE" sz="2400" dirty="0" smtClean="0"/>
              <a:t>Valitsus ei ole seni otsust teinud. Valitsusele esitame ettepanekud aprillis.</a:t>
            </a:r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200" dirty="0" smtClean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033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Mihhail Korb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837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395933"/>
            <a:ext cx="7920000" cy="1224067"/>
          </a:xfrm>
        </p:spPr>
        <p:txBody>
          <a:bodyPr/>
          <a:lstStyle/>
          <a:p>
            <a:pPr algn="ctr"/>
            <a:r>
              <a:rPr lang="et-EE" sz="2400" dirty="0">
                <a:solidFill>
                  <a:srgbClr val="0084D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Maavalitsuste ülesanded ministeeriumidele/ametitele</a:t>
            </a:r>
            <a:endParaRPr lang="et-E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188022"/>
            <a:ext cx="7920000" cy="5093718"/>
          </a:xfrm>
        </p:spPr>
        <p:txBody>
          <a:bodyPr/>
          <a:lstStyle/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ühistranspordi korraldamine läbi ÜTK-de </a:t>
            </a:r>
            <a:r>
              <a:rPr lang="et-EE" sz="1800" noProof="1">
                <a:solidFill>
                  <a:srgbClr val="0070C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(Maanteeamet)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õppeasutuste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(HTM)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hariduskorralduse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(Innove)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sotsiaalvaldkonna tegevuslubade väljastamine ja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(SKA)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</a:t>
            </a:r>
            <a:r>
              <a:rPr lang="et-EE" sz="1800" noProof="1" smtClean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aareform</a:t>
            </a: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, maatoimingud ja hüpoteegipidaja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(Maa-amet)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noorsootöö analüüsid, programmid ja toetuste eraldamine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(HTM ja Eesti Noorsootöö Keskus)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rahvastikutoimingute järelevalve ja eksamid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(SiM)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raamatukogude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(KuM) 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valimiste korraldamine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(Riigi valimisteenistus)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planeeringute koostamine ja KOV planeeringute järelevalve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regionaalarengu programmide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KOV haldusaktide järelevalve ja nõustamine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KOV ühinemised, asutusüksuste piiride muutmised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endParaRPr lang="et-EE" sz="1800" noProof="1"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omandireformi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(RaM)</a:t>
            </a: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878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400" dirty="0">
                <a:solidFill>
                  <a:srgbClr val="0084D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Maavalitsuste ülesanded KOV tasandile</a:t>
            </a:r>
            <a:endParaRPr lang="et-E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4"/>
            <a:ext cx="7920000" cy="4805686"/>
          </a:xfrm>
        </p:spPr>
        <p:txBody>
          <a:bodyPr/>
          <a:lstStyle/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rahvastikutoimingud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(maakonnakeskuse 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ühistranspordi korraldamine läbi ÜTK-de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  <a:endParaRPr lang="et-EE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maakonna arendustegevus: maakonna arengustrateegia koostamine, väliskoostöö, arendusprojektid jm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tervisedendus ja maakonna turvalisuse alase koostöö koordineerimine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laulu- ja tantsupeo korraldus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(KOV-id ühiselt)</a:t>
            </a: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, ujumise algõpetuse programm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(KOV)</a:t>
            </a:r>
            <a:endParaRPr lang="et-EE" sz="1800" noProof="1">
              <a:solidFill>
                <a:schemeClr val="tx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alaealiste õigusrikkujatega seotud ülesanded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saarevahi töö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valimiste korraldamine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1800" noProof="1">
                <a:solidFill>
                  <a:schemeClr val="tx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Europe Direct teabekeskuse töö </a:t>
            </a:r>
            <a:r>
              <a:rPr lang="et-EE" sz="1800" noProof="1">
                <a:solidFill>
                  <a:srgbClr val="0084D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(partner leitakse hankega)</a:t>
            </a:r>
          </a:p>
          <a:p>
            <a:pPr marL="107377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857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393" y="2448000"/>
            <a:ext cx="7488607" cy="1841824"/>
          </a:xfrm>
        </p:spPr>
        <p:txBody>
          <a:bodyPr/>
          <a:lstStyle/>
          <a:p>
            <a:pPr lvl="0"/>
            <a:r>
              <a:rPr lang="et-EE" sz="4000" dirty="0" smtClean="0"/>
              <a:t>Omavalitsustele ülesannete üleandmine</a:t>
            </a:r>
            <a:r>
              <a:rPr lang="et-EE" sz="4800" dirty="0" smtClean="0"/>
              <a:t/>
            </a:r>
            <a:br>
              <a:rPr lang="et-EE" sz="4800" dirty="0" smtClean="0"/>
            </a:br>
            <a:endParaRPr lang="et-EE" sz="4800" dirty="0"/>
          </a:p>
        </p:txBody>
      </p:sp>
      <p:pic>
        <p:nvPicPr>
          <p:cNvPr id="5" name="Picture 4" descr="PHJA-K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76453"/>
            <a:ext cx="899953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Koalitsioonileping</a:t>
            </a:r>
            <a:endParaRPr lang="et-EE" sz="32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548061"/>
            <a:ext cx="7920000" cy="4513263"/>
          </a:xfrm>
        </p:spPr>
        <p:txBody>
          <a:bodyPr/>
          <a:lstStyle/>
          <a:p>
            <a:r>
              <a:rPr lang="et-EE" sz="2400" dirty="0" smtClean="0">
                <a:solidFill>
                  <a:srgbClr val="0084D1"/>
                </a:solidFill>
              </a:rPr>
              <a:t>Koalitsioonilepingus</a:t>
            </a:r>
            <a:r>
              <a:rPr lang="et-EE" sz="2400" dirty="0" smtClean="0"/>
              <a:t> </a:t>
            </a:r>
            <a:r>
              <a:rPr lang="et-EE" sz="2400" dirty="0"/>
              <a:t>leppis valitsus kokku kohalike omavalitsuste otsustusõiguse ja vastutuse suurendamiseks ühiskonnaelu juhtimisel ja korraldamisel ning omavalitsustele osa riiklike ülesannete üleandmise koos vastava </a:t>
            </a:r>
            <a:r>
              <a:rPr lang="et-EE" sz="2400" dirty="0" err="1"/>
              <a:t>rahastusega</a:t>
            </a:r>
            <a:r>
              <a:rPr lang="et-EE" sz="2400" dirty="0"/>
              <a:t>.</a:t>
            </a:r>
          </a:p>
          <a:p>
            <a:r>
              <a:rPr lang="et-EE" sz="2400" dirty="0"/>
              <a:t>Valitsuse eesmärgiks on oluliselt </a:t>
            </a:r>
            <a:r>
              <a:rPr lang="et-EE" sz="2400" dirty="0">
                <a:solidFill>
                  <a:srgbClr val="0084D1"/>
                </a:solidFill>
              </a:rPr>
              <a:t>suurendada tänast </a:t>
            </a:r>
            <a:r>
              <a:rPr lang="et-EE" sz="2400" dirty="0" err="1">
                <a:solidFill>
                  <a:srgbClr val="0084D1"/>
                </a:solidFill>
              </a:rPr>
              <a:t>KOVide</a:t>
            </a:r>
            <a:r>
              <a:rPr lang="et-EE" sz="2400" dirty="0">
                <a:solidFill>
                  <a:srgbClr val="0084D1"/>
                </a:solidFill>
              </a:rPr>
              <a:t> 25%-list osakaalu valitsussektori kuludes</a:t>
            </a:r>
            <a:r>
              <a:rPr lang="et-EE" sz="2400" dirty="0"/>
              <a:t>, seega oodatakse senisest oluliselt ambitsioonikamat ülesandepüstitust.</a:t>
            </a:r>
          </a:p>
          <a:p>
            <a:r>
              <a:rPr lang="et-EE" sz="2400" dirty="0"/>
              <a:t>Koos ülesannetega tuleb anda </a:t>
            </a:r>
            <a:r>
              <a:rPr lang="et-EE" sz="2400" dirty="0">
                <a:solidFill>
                  <a:srgbClr val="0084D1"/>
                </a:solidFill>
              </a:rPr>
              <a:t>ka vahendid</a:t>
            </a:r>
            <a:r>
              <a:rPr lang="et-EE" sz="2400" dirty="0"/>
              <a:t>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7127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467941"/>
            <a:ext cx="7920000" cy="1008112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ülesanded, mille osas </a:t>
            </a:r>
            <a:r>
              <a:rPr lang="et-EE" sz="3200" dirty="0">
                <a:solidFill>
                  <a:srgbClr val="0084D1"/>
                </a:solidFill>
              </a:rPr>
              <a:t>alustatakse ülesannete </a:t>
            </a:r>
            <a:r>
              <a:rPr lang="et-EE" sz="3200" dirty="0" smtClean="0">
                <a:solidFill>
                  <a:srgbClr val="0084D1"/>
                </a:solidFill>
              </a:rPr>
              <a:t>üleandmise </a:t>
            </a:r>
            <a:r>
              <a:rPr lang="et-EE" sz="3200" dirty="0">
                <a:solidFill>
                  <a:srgbClr val="0084D1"/>
                </a:solidFill>
              </a:rPr>
              <a:t>ettevalmistamisega: </a:t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827981"/>
            <a:ext cx="8245004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i="1" dirty="0" smtClean="0">
              <a:solidFill>
                <a:srgbClr val="0084D1"/>
              </a:solidFill>
            </a:endParaRPr>
          </a:p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dirty="0">
              <a:solidFill>
                <a:srgbClr val="0084D1"/>
              </a:solidFill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t-EE" sz="2200" dirty="0"/>
              <a:t>puudega inimeste perioodilised toetused (65 mln</a:t>
            </a:r>
            <a:r>
              <a:rPr lang="et-EE" sz="2200" dirty="0" smtClean="0"/>
              <a:t>) (</a:t>
            </a:r>
            <a:r>
              <a:rPr lang="et-EE" sz="2200" dirty="0" err="1" smtClean="0"/>
              <a:t>SoM</a:t>
            </a:r>
            <a:r>
              <a:rPr lang="et-EE" sz="2200" dirty="0" smtClean="0"/>
              <a:t>)</a:t>
            </a:r>
            <a:endParaRPr lang="et-EE" sz="2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/>
              <a:t>asenduskodude ja asendusperede rahastamine (15 mln</a:t>
            </a:r>
            <a:r>
              <a:rPr lang="et-EE" sz="2200" dirty="0" smtClean="0"/>
              <a:t>) </a:t>
            </a:r>
            <a:r>
              <a:rPr lang="et-EE" sz="2200" dirty="0"/>
              <a:t>(</a:t>
            </a:r>
            <a:r>
              <a:rPr lang="et-EE" sz="2200" dirty="0" err="1"/>
              <a:t>SoM</a:t>
            </a:r>
            <a:r>
              <a:rPr lang="et-EE" sz="2200" dirty="0" smtClean="0"/>
              <a:t>)</a:t>
            </a:r>
            <a:endParaRPr lang="et-EE" sz="2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maakondlik </a:t>
            </a:r>
            <a:r>
              <a:rPr lang="et-EE" sz="2200" dirty="0"/>
              <a:t>ühistransport (21 mln), korraldamine ja </a:t>
            </a:r>
            <a:r>
              <a:rPr lang="et-EE" sz="2200" dirty="0" smtClean="0"/>
              <a:t>järelevalve (MKM)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MV </a:t>
            </a:r>
            <a:r>
              <a:rPr lang="et-EE" sz="2200" dirty="0"/>
              <a:t>poolt või osalusel </a:t>
            </a:r>
            <a:r>
              <a:rPr lang="et-EE" sz="2200" dirty="0" smtClean="0"/>
              <a:t>asutatud </a:t>
            </a:r>
            <a:r>
              <a:rPr lang="et-EE" sz="2200" dirty="0" err="1" smtClean="0"/>
              <a:t>MAKide</a:t>
            </a:r>
            <a:r>
              <a:rPr lang="et-EE" sz="2200" dirty="0" smtClean="0"/>
              <a:t> üleandmine (Hiiu</a:t>
            </a:r>
            <a:r>
              <a:rPr lang="et-EE" sz="2200" dirty="0"/>
              <a:t>, Lääne, Rapla, Saare, Viljandi, Võru, Lääne-Viru, Pärnu, Tartu</a:t>
            </a:r>
            <a:r>
              <a:rPr lang="et-EE" sz="2200" dirty="0" smtClean="0"/>
              <a:t>) </a:t>
            </a:r>
            <a:r>
              <a:rPr lang="et-EE" sz="2200" dirty="0" err="1"/>
              <a:t>OVLile</a:t>
            </a:r>
            <a:r>
              <a:rPr lang="et-EE" sz="2200" dirty="0"/>
              <a:t>/ </a:t>
            </a:r>
            <a:r>
              <a:rPr lang="et-EE" sz="2200" dirty="0" err="1"/>
              <a:t>KOVidele</a:t>
            </a:r>
            <a:endParaRPr lang="et-EE" sz="2200" dirty="0"/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8657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180029"/>
            <a:ext cx="7920000" cy="1080000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ülesanded, mille osas arutatakse ülesannete üleandmise võimaluste üle: </a:t>
            </a:r>
            <a:r>
              <a:rPr lang="et-EE" sz="3200" dirty="0">
                <a:solidFill>
                  <a:srgbClr val="0084D1"/>
                </a:solidFill>
              </a:rPr>
              <a:t/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7" y="827981"/>
            <a:ext cx="8245004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400" i="1" dirty="0" smtClean="0">
              <a:solidFill>
                <a:srgbClr val="0084D1"/>
              </a:solidFill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kutsekoolide </a:t>
            </a:r>
            <a:r>
              <a:rPr lang="et-EE" sz="2200" dirty="0"/>
              <a:t>üleandmine (61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riigi gümnaasiumite üleandmine (79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erakoolide kulud (palgavahendid ja tegevuskulu)</a:t>
            </a:r>
            <a:r>
              <a:rPr lang="et-EE" sz="2200" b="1" dirty="0"/>
              <a:t> </a:t>
            </a:r>
            <a:r>
              <a:rPr lang="et-EE" sz="2200" dirty="0"/>
              <a:t>(~18 mln) (HTM)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HEV koolide üleandmine (HTM)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osade riigile kuuluvate osade </a:t>
            </a:r>
            <a:r>
              <a:rPr lang="et-EE" sz="2200" dirty="0" err="1"/>
              <a:t>kõrvalmaanteede</a:t>
            </a:r>
            <a:r>
              <a:rPr lang="et-EE" sz="2200" dirty="0"/>
              <a:t> üleandmine (MKM)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maakondlike </a:t>
            </a:r>
            <a:r>
              <a:rPr lang="et-EE" sz="2200" dirty="0"/>
              <a:t>muuseumite haldamine KOV poolt või koostöös riigiga (</a:t>
            </a:r>
            <a:r>
              <a:rPr lang="et-EE" sz="2200" dirty="0" err="1"/>
              <a:t>KuM</a:t>
            </a:r>
            <a:r>
              <a:rPr lang="et-EE" sz="2200" dirty="0"/>
              <a:t>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jäätmemajanduse </a:t>
            </a:r>
            <a:r>
              <a:rPr lang="et-EE" sz="2200" dirty="0"/>
              <a:t>alane järelevalve* (</a:t>
            </a:r>
            <a:r>
              <a:rPr lang="et-EE" sz="2200" dirty="0" err="1"/>
              <a:t>KeM</a:t>
            </a:r>
            <a:r>
              <a:rPr lang="et-EE" sz="2200" dirty="0"/>
              <a:t>)</a:t>
            </a: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t-EE" sz="2200" dirty="0" smtClean="0"/>
              <a:t>MTÜde nõustamine (RM/ </a:t>
            </a:r>
            <a:r>
              <a:rPr lang="et-EE" sz="2200" dirty="0" err="1" smtClean="0"/>
              <a:t>SiM</a:t>
            </a:r>
            <a:r>
              <a:rPr lang="et-EE" sz="2200" dirty="0" smtClean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>
              <a:solidFill>
                <a:srgbClr val="0084D1"/>
              </a:solidFill>
            </a:endParaRPr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7034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6779" y="287981"/>
            <a:ext cx="8179454" cy="1080000"/>
          </a:xfrm>
        </p:spPr>
        <p:txBody>
          <a:bodyPr/>
          <a:lstStyle/>
          <a:p>
            <a:r>
              <a:rPr lang="et-EE" sz="3200" dirty="0" smtClean="0">
                <a:solidFill>
                  <a:srgbClr val="0084D1"/>
                </a:solidFill>
              </a:rPr>
              <a:t>Võimalikud täiendavad ülesanded, mille osas arutatakse ülesannete rahastamise võimaluste üle: </a:t>
            </a:r>
            <a:r>
              <a:rPr lang="et-EE" sz="3200" dirty="0">
                <a:solidFill>
                  <a:srgbClr val="0084D1"/>
                </a:solidFill>
              </a:rPr>
              <a:t/>
            </a:r>
            <a:br>
              <a:rPr lang="et-EE" sz="3200" dirty="0">
                <a:solidFill>
                  <a:srgbClr val="0084D1"/>
                </a:solidFill>
              </a:rPr>
            </a:br>
            <a:endParaRPr lang="en-US" sz="3200" dirty="0">
              <a:solidFill>
                <a:srgbClr val="0084D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313" y="827981"/>
            <a:ext cx="8424936" cy="5904656"/>
          </a:xfrm>
        </p:spPr>
        <p:txBody>
          <a:bodyPr/>
          <a:lstStyle/>
          <a:p>
            <a:pPr marL="108000" indent="0">
              <a:lnSpc>
                <a:spcPct val="100000"/>
              </a:lnSpc>
              <a:spcAft>
                <a:spcPts val="600"/>
              </a:spcAft>
              <a:buNone/>
            </a:pPr>
            <a:endParaRPr lang="et-EE" sz="2200" i="1" dirty="0" smtClean="0">
              <a:solidFill>
                <a:srgbClr val="0084D1"/>
              </a:solidFill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2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spc="-20" dirty="0" smtClean="0"/>
              <a:t>rahvatervise </a:t>
            </a:r>
            <a:r>
              <a:rPr lang="et-EE" sz="2200" spc="-20" dirty="0"/>
              <a:t>edendamisega seotud ülesannete laiendamine (~4 mln) (</a:t>
            </a:r>
            <a:r>
              <a:rPr lang="et-EE" sz="2200" spc="-20" dirty="0" err="1"/>
              <a:t>SoM</a:t>
            </a:r>
            <a:r>
              <a:rPr lang="et-EE" sz="2200" spc="-2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 smtClean="0"/>
              <a:t>avaliku </a:t>
            </a:r>
            <a:r>
              <a:rPr lang="et-EE" sz="2200" dirty="0"/>
              <a:t>korra ja heakorra eest vastutuse täpsustamine ja  KOV menetlemispädevuse laiendamine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kriisi lahendamise korraldamine KOV territooriumil (sh evakuatsioonikohtade ettevalmistamine)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200" dirty="0"/>
              <a:t>vetelpääste korraldamine avalikes randades (</a:t>
            </a:r>
            <a:r>
              <a:rPr lang="et-EE" sz="2200" dirty="0" err="1"/>
              <a:t>SiM</a:t>
            </a:r>
            <a:r>
              <a:rPr lang="et-EE" sz="2200" dirty="0"/>
              <a:t>)</a:t>
            </a:r>
          </a:p>
          <a:p>
            <a:pPr marL="10800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  <a:p>
            <a:pPr marL="108000" indent="0">
              <a:lnSpc>
                <a:spcPct val="100000"/>
              </a:lnSpc>
              <a:spcAft>
                <a:spcPts val="0"/>
              </a:spcAft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486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446674" hangingPunct="1"/>
            <a:r>
              <a:rPr lang="et-EE" altLang="en-US" sz="3552" dirty="0" smtClean="0"/>
              <a:t>KOV tulubaasi muutmise ettepanekud</a:t>
            </a:r>
            <a:endParaRPr lang="en-US" sz="3552" dirty="0"/>
          </a:p>
        </p:txBody>
      </p:sp>
      <p:pic>
        <p:nvPicPr>
          <p:cNvPr id="5" name="Picture 4" descr="PHJA-K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785" y="4734343"/>
            <a:ext cx="8879969" cy="18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M-esitlusslaidide-p6hi-vapp-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Kohandatud</PresentationFormat>
  <Paragraphs>90</Paragraphs>
  <Slides>13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3</vt:i4>
      </vt:variant>
      <vt:variant>
        <vt:lpstr>Slaidipealkirjad</vt:lpstr>
      </vt:variant>
      <vt:variant>
        <vt:i4>13</vt:i4>
      </vt:variant>
    </vt:vector>
  </HeadingPairs>
  <TitlesOfParts>
    <vt:vector size="24" baseType="lpstr">
      <vt:lpstr>Arial Unicode MS</vt:lpstr>
      <vt:lpstr>Microsoft YaHei</vt:lpstr>
      <vt:lpstr>Arial</vt:lpstr>
      <vt:lpstr>Roboto Condensed</vt:lpstr>
      <vt:lpstr>Tahoma</vt:lpstr>
      <vt:lpstr>Times New Roman</vt:lpstr>
      <vt:lpstr>Verdana</vt:lpstr>
      <vt:lpstr>Wingdings</vt:lpstr>
      <vt:lpstr>Office Theme</vt:lpstr>
      <vt:lpstr>RM-esitlusslaidide-p6hi-vapp-2015</vt:lpstr>
      <vt:lpstr>1_Office Theme</vt:lpstr>
      <vt:lpstr>Maavalitsuste ülesannete jagamine ministeeriumite ja KOVide vahel        </vt:lpstr>
      <vt:lpstr>Maavalitsuste ülesanded ministeeriumidele/ametitele</vt:lpstr>
      <vt:lpstr>Maavalitsuste ülesanded KOV tasandile</vt:lpstr>
      <vt:lpstr>Omavalitsustele ülesannete üleandmine </vt:lpstr>
      <vt:lpstr>Koalitsioonileping</vt:lpstr>
      <vt:lpstr>Võimalikud ülesanded, mille osas alustatakse ülesannete üleandmise ettevalmistamisega:  </vt:lpstr>
      <vt:lpstr>Võimalikud ülesanded, mille osas arutatakse ülesannete üleandmise võimaluste üle:  </vt:lpstr>
      <vt:lpstr>Võimalikud täiendavad ülesanded, mille osas arutatakse ülesannete rahastamise võimaluste üle:  </vt:lpstr>
      <vt:lpstr>KOV tulubaasi muutmise ettepanekud</vt:lpstr>
      <vt:lpstr>Lähtekohad</vt:lpstr>
      <vt:lpstr>Mida KOV tulubaasiga teeme?</vt:lpstr>
      <vt:lpstr>Mida KOV tulubaasiga teeme?</vt:lpstr>
      <vt:lpstr>PowerPointi esitlus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2017-04-19T08:19:12Z</dcterms:modified>
</cp:coreProperties>
</file>