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4" r:id="rId9"/>
    <p:sldId id="269" r:id="rId10"/>
    <p:sldId id="270" r:id="rId11"/>
    <p:sldId id="265" r:id="rId12"/>
    <p:sldId id="266" r:id="rId13"/>
    <p:sldId id="267" r:id="rId14"/>
    <p:sldId id="268" r:id="rId15"/>
    <p:sldId id="271" r:id="rId16"/>
    <p:sldId id="273" r:id="rId17"/>
    <p:sldId id="274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6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viseinfo.ee/uimastiennetus-koolidele" TargetMode="External"/><Relationship Id="rId2" Type="http://schemas.openxmlformats.org/officeDocument/2006/relationships/hyperlink" Target="http://www.terviseinfo.ee/et/tervise-edendamine/koolis/koolitused/uimastiennetuse-infopaev-koolide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rviseinfo.ee/et/tervise-edendamine/koolis/koolitused/sotsiaalsete-toimetulekuoskuste-opetuse-koolit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rviseinfo.ee/et/tervise-edendamine/koolis/koolitused/sotsiaalsete-toimetulekuoskuste-opetuse-koolitu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Rahvatervise valdkond Koolis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 smtClean="0"/>
              <a:t>Kerli Tamm</a:t>
            </a:r>
          </a:p>
          <a:p>
            <a:r>
              <a:rPr lang="et-EE" dirty="0" smtClean="0"/>
              <a:t>HOL rahvatervise nõunik</a:t>
            </a:r>
          </a:p>
          <a:p>
            <a:r>
              <a:rPr lang="et-EE" dirty="0" smtClean="0"/>
              <a:t>10. Aprill, 2018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302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tervisenõukogu teeb?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u="sng" dirty="0" smtClean="0"/>
              <a:t>Kaardistada olukord </a:t>
            </a:r>
            <a:r>
              <a:rPr lang="et-EE" u="sng" dirty="0" smtClean="0"/>
              <a:t> (vaimne +füüsiline, personal, lapsed, vanemad) ja </a:t>
            </a:r>
            <a:r>
              <a:rPr lang="et-EE" u="sng" dirty="0" smtClean="0"/>
              <a:t>valupunktid </a:t>
            </a:r>
            <a:r>
              <a:rPr lang="et-EE" dirty="0" smtClean="0"/>
              <a:t>- kuidas saab kool toetada kooli </a:t>
            </a:r>
            <a:r>
              <a:rPr lang="et-EE" dirty="0" err="1" smtClean="0"/>
              <a:t>sisekliimat</a:t>
            </a:r>
            <a:r>
              <a:rPr lang="et-EE" dirty="0" smtClean="0"/>
              <a:t> ja </a:t>
            </a:r>
            <a:r>
              <a:rPr lang="et-EE" dirty="0" smtClean="0"/>
              <a:t>kooli üldist tervist</a:t>
            </a:r>
            <a:endParaRPr lang="et-EE" dirty="0" smtClean="0"/>
          </a:p>
          <a:p>
            <a:r>
              <a:rPr lang="et-EE" dirty="0" smtClean="0"/>
              <a:t>fikseerida </a:t>
            </a:r>
            <a:r>
              <a:rPr lang="et-EE" u="sng" dirty="0"/>
              <a:t>tegevuseesmärgid</a:t>
            </a:r>
          </a:p>
          <a:p>
            <a:r>
              <a:rPr lang="et-EE" u="sng" dirty="0"/>
              <a:t>koostada tegevuskava </a:t>
            </a:r>
            <a:r>
              <a:rPr lang="et-EE" dirty="0"/>
              <a:t>eesmärkide saavutamiseks</a:t>
            </a:r>
          </a:p>
          <a:p>
            <a:r>
              <a:rPr lang="et-EE" u="sng" dirty="0"/>
              <a:t>määrata vastutajad </a:t>
            </a:r>
            <a:r>
              <a:rPr lang="et-EE" dirty="0"/>
              <a:t>tegevuste läbiviimiseks</a:t>
            </a:r>
          </a:p>
          <a:p>
            <a:r>
              <a:rPr lang="et-EE" dirty="0"/>
              <a:t>valida tervisenõukogu/meeskonna </a:t>
            </a:r>
            <a:r>
              <a:rPr lang="et-EE" u="sng" dirty="0"/>
              <a:t>juht</a:t>
            </a:r>
            <a:r>
              <a:rPr lang="et-EE" dirty="0"/>
              <a:t>, asetäitja ja vajadusel </a:t>
            </a:r>
            <a:r>
              <a:rPr lang="et-EE" u="sng" dirty="0"/>
              <a:t>valdkondade eest vastutajad/koordinaatorid</a:t>
            </a:r>
          </a:p>
          <a:p>
            <a:r>
              <a:rPr lang="et-EE" u="sng" dirty="0"/>
              <a:t>kontrollida </a:t>
            </a:r>
            <a:r>
              <a:rPr lang="et-EE" dirty="0" smtClean="0"/>
              <a:t> </a:t>
            </a:r>
            <a:r>
              <a:rPr lang="et-EE" dirty="0" smtClean="0"/>
              <a:t>tegevuskava ja eesmärkide täitmist</a:t>
            </a:r>
          </a:p>
          <a:p>
            <a:r>
              <a:rPr lang="et-EE" dirty="0"/>
              <a:t>teha ettepanekuid kooli </a:t>
            </a:r>
            <a:r>
              <a:rPr lang="et-EE" dirty="0" err="1"/>
              <a:t>tervisedenduse</a:t>
            </a:r>
            <a:r>
              <a:rPr lang="et-EE" dirty="0"/>
              <a:t>, haiguste ennetamise, </a:t>
            </a:r>
            <a:r>
              <a:rPr lang="et-EE" dirty="0" smtClean="0"/>
              <a:t>toitlustusega seonduva, tervishoiu </a:t>
            </a:r>
            <a:r>
              <a:rPr lang="et-EE" dirty="0"/>
              <a:t>ja tervisekaitse parandamiseks kooli direktsioonile ja/või kohalikule omavalitsusele</a:t>
            </a:r>
          </a:p>
          <a:p>
            <a:r>
              <a:rPr lang="et-EE" dirty="0"/>
              <a:t>osaleda ettepanekutega kooli arengukava väljatöötamises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512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Tervisenõukogu koolis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dirty="0"/>
              <a:t>Tervisenõukogu liikmed</a:t>
            </a:r>
            <a:r>
              <a:rPr lang="et-EE" b="1" dirty="0"/>
              <a:t> lepivad kokku</a:t>
            </a:r>
            <a:r>
              <a:rPr lang="et-EE" dirty="0"/>
              <a:t> tegutsemise:</a:t>
            </a:r>
          </a:p>
          <a:p>
            <a:r>
              <a:rPr lang="et-EE" dirty="0" smtClean="0"/>
              <a:t>põhimõtetes</a:t>
            </a:r>
            <a:endParaRPr lang="et-EE" dirty="0"/>
          </a:p>
          <a:p>
            <a:r>
              <a:rPr lang="et-EE" dirty="0"/>
              <a:t>metodoloogilistes lähtekohtades</a:t>
            </a:r>
          </a:p>
          <a:p>
            <a:r>
              <a:rPr lang="et-EE" dirty="0"/>
              <a:t>koostööpartnerites</a:t>
            </a:r>
          </a:p>
          <a:p>
            <a:r>
              <a:rPr lang="et-EE" dirty="0"/>
              <a:t>ajagraafikus </a:t>
            </a:r>
            <a:r>
              <a:rPr lang="et-EE" dirty="0" smtClean="0"/>
              <a:t>ja eelarves </a:t>
            </a:r>
            <a:r>
              <a:rPr lang="et-EE" dirty="0"/>
              <a:t>(selle olemasolul)</a:t>
            </a:r>
          </a:p>
          <a:p>
            <a:r>
              <a:rPr lang="et-EE" dirty="0"/>
              <a:t>Tervisenõukogu tegevus on olemuselt </a:t>
            </a:r>
            <a:r>
              <a:rPr lang="et-EE" dirty="0" smtClean="0"/>
              <a:t>meeskonnatöö: usaldus </a:t>
            </a:r>
            <a:r>
              <a:rPr lang="et-EE" dirty="0"/>
              <a:t>ja </a:t>
            </a:r>
            <a:r>
              <a:rPr lang="et-EE" dirty="0" smtClean="0"/>
              <a:t>avatus, kord ja informeeritus.</a:t>
            </a:r>
          </a:p>
          <a:p>
            <a:r>
              <a:rPr lang="et-EE" dirty="0" smtClean="0"/>
              <a:t>Tervisenõukogu loomise ja tegevuse eest vastutab direktor.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314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TN koosseis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Kooli tervisenõukogu arvuline koosseis oleneb koolis õppivate õpilaste ja töötavate pedagoogide </a:t>
            </a:r>
            <a:r>
              <a:rPr lang="et-EE" dirty="0" smtClean="0"/>
              <a:t>arvust 5-15.</a:t>
            </a:r>
          </a:p>
          <a:p>
            <a:r>
              <a:rPr lang="et-EE" dirty="0"/>
              <a:t>Tervisenõukogu liikmeid peaks iseloomustama ühine missioonitunne.  </a:t>
            </a:r>
            <a:r>
              <a:rPr lang="et-EE" dirty="0" smtClean="0"/>
              <a:t>Töö </a:t>
            </a:r>
            <a:r>
              <a:rPr lang="et-EE" dirty="0"/>
              <a:t>vabatahtlikkuse alusel</a:t>
            </a:r>
            <a:r>
              <a:rPr lang="et-EE" dirty="0" smtClean="0"/>
              <a:t>.</a:t>
            </a:r>
          </a:p>
          <a:p>
            <a:pPr marL="0" indent="0">
              <a:buNone/>
            </a:pPr>
            <a:r>
              <a:rPr lang="et-EE" dirty="0" smtClean="0"/>
              <a:t>TN liikmed soovitavalt:</a:t>
            </a:r>
          </a:p>
          <a:p>
            <a:r>
              <a:rPr lang="et-EE" dirty="0"/>
              <a:t>kooli </a:t>
            </a:r>
            <a:r>
              <a:rPr lang="et-EE" b="1" dirty="0"/>
              <a:t>juhtkonna </a:t>
            </a:r>
            <a:r>
              <a:rPr lang="et-EE" dirty="0"/>
              <a:t>esindaja (direktor või õppealajuhataja)</a:t>
            </a:r>
          </a:p>
          <a:p>
            <a:r>
              <a:rPr lang="et-EE" b="1" dirty="0"/>
              <a:t>õpilaste </a:t>
            </a:r>
            <a:r>
              <a:rPr lang="et-EE" dirty="0"/>
              <a:t>esindajad (soovitatavalt kooli õpilasomavalitsuse liige/liikmed)</a:t>
            </a:r>
          </a:p>
          <a:p>
            <a:r>
              <a:rPr lang="et-EE" b="1" dirty="0"/>
              <a:t>õpetajad </a:t>
            </a:r>
            <a:r>
              <a:rPr lang="et-EE" dirty="0"/>
              <a:t>(inimeseõpetuse, kehalise kasvatuse, bioloogia vms aine õpetaja(d), huvijuht</a:t>
            </a:r>
          </a:p>
          <a:p>
            <a:r>
              <a:rPr lang="et-EE" b="1" dirty="0"/>
              <a:t>tervishoiutöötaja </a:t>
            </a:r>
            <a:r>
              <a:rPr lang="et-EE" dirty="0"/>
              <a:t>(kooliarst või -õde), kooli psühholoog, sotsiaaltöötaja või -pedagoog, logopeed</a:t>
            </a:r>
          </a:p>
          <a:p>
            <a:r>
              <a:rPr lang="et-EE" b="1" dirty="0"/>
              <a:t>lastevanemate </a:t>
            </a:r>
            <a:r>
              <a:rPr lang="et-EE" dirty="0"/>
              <a:t>esindaja(d) (üldhariduslikus koolis, soovitatavalt hoolekogu liige)</a:t>
            </a:r>
          </a:p>
          <a:p>
            <a:r>
              <a:rPr lang="et-EE" b="1" dirty="0"/>
              <a:t>kohaliku omavalitsuse</a:t>
            </a:r>
            <a:r>
              <a:rPr lang="et-EE" dirty="0"/>
              <a:t> esindaja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034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TN koolis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tervisenõukogu, kuhu ei kuulu teotahtelised õpilased, on poolik</a:t>
            </a:r>
            <a:r>
              <a:rPr lang="et-EE" dirty="0"/>
              <a:t>. </a:t>
            </a:r>
            <a:endParaRPr lang="et-EE" dirty="0" smtClean="0"/>
          </a:p>
          <a:p>
            <a:r>
              <a:rPr lang="et-EE" dirty="0" smtClean="0"/>
              <a:t>Täiskasvanutel </a:t>
            </a:r>
            <a:r>
              <a:rPr lang="et-EE" dirty="0"/>
              <a:t>võivad olla teadmised, kuidas peab olema, õpilastel on aga teadmine, kuidas on nendele </a:t>
            </a:r>
            <a:r>
              <a:rPr lang="et-EE" dirty="0" smtClean="0"/>
              <a:t>parim!</a:t>
            </a:r>
          </a:p>
          <a:p>
            <a:r>
              <a:rPr lang="et-EE" dirty="0"/>
              <a:t>Kooli tervisenõukogul </a:t>
            </a:r>
            <a:r>
              <a:rPr lang="et-EE" b="1" dirty="0"/>
              <a:t>soovitatakse kutsuda konkreetsete projektide/programmide läbiviimisel ekspertideks spetsialiste vastavatest valdkondadest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664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TN Töövorm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Tervisenõukogu töövorm on koosolek.</a:t>
            </a:r>
          </a:p>
          <a:p>
            <a:r>
              <a:rPr lang="et-EE" dirty="0"/>
              <a:t>Koosolek kutsutakse kokku vastavalt </a:t>
            </a:r>
            <a:r>
              <a:rPr lang="et-EE" dirty="0" smtClean="0"/>
              <a:t>vajadusele (4 x aastas)</a:t>
            </a:r>
          </a:p>
          <a:p>
            <a:r>
              <a:rPr lang="et-EE" dirty="0" smtClean="0"/>
              <a:t>Koosoleku </a:t>
            </a:r>
            <a:r>
              <a:rPr lang="et-EE" dirty="0"/>
              <a:t>kutsub kokku tervisenõukogu esimees või esimehe asetäitja, kes on valitud tervisenõukogu liikmete poolt.</a:t>
            </a:r>
          </a:p>
          <a:p>
            <a:r>
              <a:rPr lang="et-EE" dirty="0"/>
              <a:t>Koosolekud protokollitakse.</a:t>
            </a:r>
          </a:p>
          <a:p>
            <a:r>
              <a:rPr lang="et-EE" dirty="0"/>
              <a:t>Tervisenõukogu annab oma tegevustest aru ja esitab </a:t>
            </a:r>
            <a:r>
              <a:rPr lang="et-EE" dirty="0" smtClean="0"/>
              <a:t>analüüsi </a:t>
            </a:r>
            <a:r>
              <a:rPr lang="et-EE" dirty="0"/>
              <a:t>tulemused vähemalt kord aastas kooli õppenõukogule ja hoolekogule</a:t>
            </a:r>
            <a:r>
              <a:rPr lang="et-EE" dirty="0" smtClean="0"/>
              <a:t>.</a:t>
            </a:r>
          </a:p>
          <a:p>
            <a:r>
              <a:rPr lang="et-EE" dirty="0" smtClean="0"/>
              <a:t>Tervise Arengu Instituudil on olemas: enesehindamise vorm ja koolikeskkonna </a:t>
            </a:r>
            <a:r>
              <a:rPr lang="et-EE" dirty="0" err="1" smtClean="0"/>
              <a:t>sisehindamise</a:t>
            </a:r>
            <a:r>
              <a:rPr lang="et-EE" dirty="0" smtClean="0"/>
              <a:t> vormid.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71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Konkurss turvaline kool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2012. a</a:t>
            </a:r>
            <a:r>
              <a:rPr lang="et-EE" dirty="0" smtClean="0"/>
              <a:t>., </a:t>
            </a:r>
          </a:p>
          <a:p>
            <a:r>
              <a:rPr lang="et-EE" dirty="0" smtClean="0"/>
              <a:t>Tahame </a:t>
            </a:r>
            <a:r>
              <a:rPr lang="et-EE" dirty="0" smtClean="0"/>
              <a:t>tunnustada rohkemaid koole valdkondade eest, milles ollakse silmapaistvad.</a:t>
            </a:r>
          </a:p>
          <a:p>
            <a:r>
              <a:rPr lang="et-EE" dirty="0" smtClean="0"/>
              <a:t>Välja antakse üks Turvalise kooli tiitel</a:t>
            </a:r>
            <a:r>
              <a:rPr lang="et-EE" dirty="0" smtClean="0"/>
              <a:t>.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3592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Turvaline kool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koostöös-maanteeamet</a:t>
            </a:r>
            <a:r>
              <a:rPr lang="et-EE" dirty="0"/>
              <a:t>, politsei, päästeamet, Rajaleidja, tööinspektsioon </a:t>
            </a:r>
            <a:r>
              <a:rPr lang="et-EE" dirty="0" smtClean="0"/>
              <a:t>jne. </a:t>
            </a:r>
          </a:p>
          <a:p>
            <a:r>
              <a:rPr lang="et-EE" dirty="0" smtClean="0"/>
              <a:t>Eesmärgiks </a:t>
            </a:r>
            <a:r>
              <a:rPr lang="et-EE" dirty="0"/>
              <a:t>on tunnustada aktiivselt tervise ja turvalisusega tegelevaid koole Harjumaal. </a:t>
            </a:r>
            <a:endParaRPr lang="et-EE" dirty="0" smtClean="0"/>
          </a:p>
          <a:p>
            <a:r>
              <a:rPr lang="et-EE" dirty="0" smtClean="0"/>
              <a:t>Hõlbustab </a:t>
            </a:r>
            <a:r>
              <a:rPr lang="et-EE" dirty="0"/>
              <a:t>kooli riskide kaardistamist, valmib hea abivahend kooli turvakavade ja kriisimappide </a:t>
            </a:r>
            <a:r>
              <a:rPr lang="et-EE" dirty="0" smtClean="0"/>
              <a:t>koostamiseks. 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726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Turvaline kool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b="1" u="sng" dirty="0"/>
              <a:t>Innovaatiline </a:t>
            </a:r>
            <a:r>
              <a:rPr lang="et-EE" b="1" u="sng" dirty="0" smtClean="0"/>
              <a:t>idee </a:t>
            </a:r>
            <a:r>
              <a:rPr lang="et-EE" dirty="0" smtClean="0"/>
              <a:t>(kuidas on põnevalt lähenetud tervise ja turvalisusega seotud teemadele).</a:t>
            </a:r>
            <a:endParaRPr lang="et-EE" dirty="0"/>
          </a:p>
          <a:p>
            <a:r>
              <a:rPr lang="et-EE" b="1" u="sng" dirty="0" smtClean="0"/>
              <a:t>Parim </a:t>
            </a:r>
            <a:r>
              <a:rPr lang="et-EE" b="1" u="sng" dirty="0" err="1" smtClean="0"/>
              <a:t>ennetaja</a:t>
            </a:r>
            <a:r>
              <a:rPr lang="et-EE" b="1" u="sng" dirty="0" smtClean="0"/>
              <a:t> </a:t>
            </a:r>
            <a:r>
              <a:rPr lang="et-EE" dirty="0" smtClean="0"/>
              <a:t>(ennetuse süsteemsus ja </a:t>
            </a:r>
            <a:r>
              <a:rPr lang="et-EE" dirty="0" err="1" smtClean="0"/>
              <a:t>valdkondadeülesus</a:t>
            </a:r>
            <a:r>
              <a:rPr lang="et-EE" dirty="0" smtClean="0"/>
              <a:t>).</a:t>
            </a:r>
            <a:endParaRPr lang="et-EE" b="1" u="sng" dirty="0" smtClean="0"/>
          </a:p>
          <a:p>
            <a:r>
              <a:rPr lang="et-EE" b="1" u="sng" dirty="0" smtClean="0"/>
              <a:t>Parim vaimne keskkond </a:t>
            </a:r>
            <a:r>
              <a:rPr lang="et-EE" dirty="0" smtClean="0"/>
              <a:t>(kuidas on lahendatud tugiteenuste kättesaadavus, olemas, olukordade kaardistus, liitutud projektid-programmid, õpetajate läbipõlemise ennetus, koostöö lapsevanemate, kogukondadega jne)</a:t>
            </a:r>
            <a:endParaRPr lang="et-EE" b="1" u="sng" dirty="0" smtClean="0"/>
          </a:p>
          <a:p>
            <a:r>
              <a:rPr lang="et-EE" b="1" u="sng" dirty="0" smtClean="0"/>
              <a:t>Parim </a:t>
            </a:r>
            <a:r>
              <a:rPr lang="et-EE" b="1" u="sng" dirty="0" err="1" smtClean="0"/>
              <a:t>ruumiline</a:t>
            </a:r>
            <a:r>
              <a:rPr lang="et-EE" b="1" u="sng" dirty="0" smtClean="0"/>
              <a:t>/füüsiline keskkond – auhind omavalitsusele, </a:t>
            </a:r>
            <a:r>
              <a:rPr lang="et-EE" dirty="0" smtClean="0"/>
              <a:t>kes on toetanud ja arvestanud oma kooli vajadustega (esitab kool).</a:t>
            </a:r>
          </a:p>
          <a:p>
            <a:r>
              <a:rPr lang="et-EE" dirty="0" smtClean="0"/>
              <a:t>Kui kellelgi on </a:t>
            </a:r>
            <a:r>
              <a:rPr lang="et-EE" b="1" dirty="0" smtClean="0"/>
              <a:t>„Kooli hing“, </a:t>
            </a:r>
            <a:r>
              <a:rPr lang="et-EE" dirty="0" smtClean="0"/>
              <a:t>vabatahtlik suur </a:t>
            </a:r>
            <a:r>
              <a:rPr lang="et-EE" dirty="0" err="1" smtClean="0"/>
              <a:t>panustaja</a:t>
            </a:r>
            <a:r>
              <a:rPr lang="et-EE" dirty="0" smtClean="0"/>
              <a:t>, laste turvapunkt, siis võib välja tuua.</a:t>
            </a:r>
          </a:p>
          <a:p>
            <a:r>
              <a:rPr lang="et-EE" dirty="0" smtClean="0"/>
              <a:t>TAHAME NÄHA LUGU, süsteemsust, läbimõeldust, tegevusi, mis erineb tavapärastest tegevustest.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343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dirty="0" smtClean="0"/>
              <a:t>Tänan!</a:t>
            </a: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dirty="0" smtClean="0"/>
              <a:t>Arhitektid liidu koosolekul: „Arhitektide elu on tunduvalt raskem kui arstidel, sest arstid matavad oma praagi lihtsalt maa alla,  arhitektide praak jääb aastakümneteks kõikide silme ette“.  </a:t>
            </a:r>
            <a:r>
              <a:rPr lang="et-EE" dirty="0" smtClean="0"/>
              <a:t>„Pedagoogidel </a:t>
            </a:r>
            <a:r>
              <a:rPr lang="et-EE" dirty="0" smtClean="0"/>
              <a:t>on selle loogika järgi veel hullem kui arhitektidel.  Arhitektide praak vähemalt ei paljune!“ </a:t>
            </a:r>
            <a:r>
              <a:rPr lang="et-EE" dirty="0" smtClean="0"/>
              <a:t>( ü. Vooglaid, 2017)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92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Toitumise ja liikumise õpetajaraamatu koolitus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SIHTGRUPP</a:t>
            </a:r>
            <a:r>
              <a:rPr lang="et-EE" dirty="0" smtClean="0"/>
              <a:t>:</a:t>
            </a:r>
            <a:r>
              <a:rPr lang="et-EE" dirty="0"/>
              <a:t> I–III kooliastmes tunde andvaid </a:t>
            </a:r>
            <a:r>
              <a:rPr lang="et-EE" dirty="0" smtClean="0"/>
              <a:t>õpetajaid.</a:t>
            </a:r>
            <a:endParaRPr lang="et-EE" dirty="0"/>
          </a:p>
          <a:p>
            <a:r>
              <a:rPr lang="et-EE" b="1" dirty="0" smtClean="0"/>
              <a:t>EESMÄRK:</a:t>
            </a:r>
            <a:r>
              <a:rPr lang="et-EE" dirty="0"/>
              <a:t> on toetada õpetajaraamatu rakendamist erinevates ainetundides ning soodustada erinevate aineõpetajate omavahelist koostööd ja integratsiooni toitumise ja liikumise teemal</a:t>
            </a:r>
            <a:r>
              <a:rPr lang="et-EE" dirty="0" smtClean="0"/>
              <a:t>.  Antakse ülevaade levinumatest toitumishäiretest, märkamisest, võimalustest nendega tegeleda. Samuti käsitletakse levinumaid toitumismüüte.</a:t>
            </a:r>
            <a:endParaRPr lang="et-EE" dirty="0"/>
          </a:p>
          <a:p>
            <a:r>
              <a:rPr lang="et-EE" b="1" dirty="0" smtClean="0"/>
              <a:t>Koolituse </a:t>
            </a:r>
            <a:r>
              <a:rPr lang="et-EE" b="1" dirty="0"/>
              <a:t>maht</a:t>
            </a:r>
            <a:r>
              <a:rPr lang="et-EE" dirty="0"/>
              <a:t> on 6 akadeemilist tundi. </a:t>
            </a:r>
            <a:r>
              <a:rPr lang="et-EE" dirty="0" smtClean="0"/>
              <a:t>Koolituspäev </a:t>
            </a:r>
            <a:r>
              <a:rPr lang="et-EE" dirty="0"/>
              <a:t>vastavalt kooli soovile ja võimalustele</a:t>
            </a:r>
            <a:r>
              <a:rPr lang="et-EE" dirty="0" smtClean="0"/>
              <a:t>. 20 </a:t>
            </a:r>
            <a:r>
              <a:rPr lang="et-EE" dirty="0" err="1" smtClean="0"/>
              <a:t>inim</a:t>
            </a:r>
            <a:r>
              <a:rPr lang="et-EE" dirty="0" smtClean="0"/>
              <a:t>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978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…toitumise ja liikumise õpetajaraamatu </a:t>
            </a:r>
            <a:r>
              <a:rPr lang="et-EE" dirty="0" smtClean="0"/>
              <a:t>koolitus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t-EE" dirty="0"/>
          </a:p>
          <a:p>
            <a:r>
              <a:rPr lang="et-EE" dirty="0"/>
              <a:t>Koolitus toimub koolides kohapeal. </a:t>
            </a:r>
            <a:r>
              <a:rPr lang="et-EE" dirty="0" smtClean="0"/>
              <a:t>Kaasa naaberkooli. </a:t>
            </a:r>
            <a:r>
              <a:rPr lang="et-EE" dirty="0"/>
              <a:t>Koolitusel osalemine, toitlustus ja koolitusmaterjalid on </a:t>
            </a:r>
            <a:r>
              <a:rPr lang="et-EE" dirty="0" smtClean="0"/>
              <a:t>tasuta (5 </a:t>
            </a:r>
            <a:r>
              <a:rPr lang="et-EE" dirty="0" err="1" smtClean="0"/>
              <a:t>eur</a:t>
            </a:r>
            <a:r>
              <a:rPr lang="et-EE" dirty="0" smtClean="0"/>
              <a:t>/</a:t>
            </a:r>
            <a:r>
              <a:rPr lang="et-EE" dirty="0" err="1" smtClean="0"/>
              <a:t>inim</a:t>
            </a:r>
            <a:r>
              <a:rPr lang="et-EE" dirty="0" smtClean="0"/>
              <a:t>), </a:t>
            </a:r>
            <a:r>
              <a:rPr lang="et-EE" dirty="0"/>
              <a:t>soovijatele väljastatakse tõend koolitusel osalemise kohta.</a:t>
            </a:r>
          </a:p>
          <a:p>
            <a:r>
              <a:rPr lang="et-EE" b="1" dirty="0" smtClean="0"/>
              <a:t>Lisainfo </a:t>
            </a:r>
            <a:r>
              <a:rPr lang="et-EE" b="1" dirty="0"/>
              <a:t>ja koolituse tellimine oma kooli:</a:t>
            </a:r>
            <a:r>
              <a:rPr lang="et-EE" dirty="0"/>
              <a:t/>
            </a:r>
            <a:br>
              <a:rPr lang="et-EE" dirty="0"/>
            </a:br>
            <a:r>
              <a:rPr lang="et-EE" dirty="0"/>
              <a:t>Triinu Kalle</a:t>
            </a:r>
            <a:br>
              <a:rPr lang="et-EE" dirty="0"/>
            </a:br>
            <a:r>
              <a:rPr lang="et-EE" dirty="0"/>
              <a:t>Tervise Arengu Instituudi vanemspetsialist (laste ja noorte tervis)</a:t>
            </a:r>
            <a:br>
              <a:rPr lang="et-EE" dirty="0"/>
            </a:br>
            <a:r>
              <a:rPr lang="et-EE" dirty="0"/>
              <a:t>tel 659 3939</a:t>
            </a:r>
            <a:br>
              <a:rPr lang="et-EE" dirty="0"/>
            </a:br>
            <a:r>
              <a:rPr lang="et-EE" dirty="0"/>
              <a:t>triinu.kalle@tai.ee</a:t>
            </a:r>
          </a:p>
        </p:txBody>
      </p:sp>
    </p:spTree>
    <p:extLst>
      <p:ext uri="{BB962C8B-B14F-4D97-AF65-F5344CB8AC3E}">
        <p14:creationId xmlns:p14="http://schemas.microsoft.com/office/powerpoint/2010/main" val="3297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>
                <a:hlinkClick r:id="rId2"/>
              </a:rPr>
              <a:t>Infopäev</a:t>
            </a:r>
            <a:r>
              <a:rPr lang="fi-FI" dirty="0">
                <a:hlinkClick r:id="rId2"/>
              </a:rPr>
              <a:t> "</a:t>
            </a:r>
            <a:r>
              <a:rPr lang="fi-FI" dirty="0" err="1">
                <a:hlinkClick r:id="rId2"/>
              </a:rPr>
              <a:t>Uimastiennetus</a:t>
            </a:r>
            <a:r>
              <a:rPr lang="fi-FI" dirty="0">
                <a:hlinkClick r:id="rId2"/>
              </a:rPr>
              <a:t> ja </a:t>
            </a:r>
            <a:r>
              <a:rPr lang="fi-FI" dirty="0" err="1">
                <a:hlinkClick r:id="rId2"/>
              </a:rPr>
              <a:t>uimastitega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seotud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juhtumite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lahendamine</a:t>
            </a:r>
            <a:r>
              <a:rPr lang="fi-FI" dirty="0">
                <a:hlinkClick r:id="rId2"/>
              </a:rPr>
              <a:t> </a:t>
            </a:r>
            <a:r>
              <a:rPr lang="fi-FI" dirty="0" err="1">
                <a:hlinkClick r:id="rId2"/>
              </a:rPr>
              <a:t>koolis</a:t>
            </a:r>
            <a:r>
              <a:rPr lang="fi-FI" dirty="0">
                <a:hlinkClick r:id="rId2"/>
              </a:rPr>
              <a:t>"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 smtClean="0"/>
              <a:t>Infopäev:</a:t>
            </a:r>
            <a:endParaRPr lang="et-EE" dirty="0"/>
          </a:p>
          <a:p>
            <a:r>
              <a:rPr lang="et-EE" dirty="0" smtClean="0"/>
              <a:t>suurendada </a:t>
            </a:r>
            <a:r>
              <a:rPr lang="et-EE" dirty="0"/>
              <a:t>koolimeeskondade võimekust üheskoos koostööpartneritega planeerida ja ellu viia uimastiennetustegevusi</a:t>
            </a:r>
          </a:p>
          <a:p>
            <a:r>
              <a:rPr lang="et-EE" dirty="0" smtClean="0"/>
              <a:t>tutvustada </a:t>
            </a:r>
            <a:r>
              <a:rPr lang="et-EE" dirty="0"/>
              <a:t>veebipõhist juhendit, mis asub veebilehel </a:t>
            </a:r>
            <a:r>
              <a:rPr lang="et-EE" u="sng" dirty="0">
                <a:hlinkClick r:id="rId3"/>
              </a:rPr>
              <a:t>www.terviseinfo.ee/uimastiennetus-koolidele</a:t>
            </a:r>
            <a:r>
              <a:rPr lang="et-EE" dirty="0"/>
              <a:t> ja pakub </a:t>
            </a:r>
            <a:r>
              <a:rPr lang="et-EE" dirty="0" smtClean="0"/>
              <a:t>nõuandeid </a:t>
            </a:r>
            <a:r>
              <a:rPr lang="et-EE" dirty="0"/>
              <a:t>uimastiennetuse korraldamiseks koolides</a:t>
            </a:r>
          </a:p>
          <a:p>
            <a:r>
              <a:rPr lang="et-EE" dirty="0" smtClean="0"/>
              <a:t>suurendada </a:t>
            </a:r>
            <a:r>
              <a:rPr lang="et-EE" dirty="0"/>
              <a:t>teadmisi ja oskusi, kuidas rakendada ühiseid kokkuleppeid uimastitega seotud olukordade ennetamiseks, uimastitega seotud olukordades käitumiseks ja nende lahendamiseks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403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…uimastiennetus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b="1" dirty="0"/>
              <a:t>Infopäeva </a:t>
            </a:r>
            <a:r>
              <a:rPr lang="et-EE" b="1" dirty="0" smtClean="0"/>
              <a:t>õpiväljundid:</a:t>
            </a:r>
            <a:endParaRPr lang="et-EE" dirty="0"/>
          </a:p>
          <a:p>
            <a:r>
              <a:rPr lang="et-EE" dirty="0" smtClean="0"/>
              <a:t>o</a:t>
            </a:r>
            <a:r>
              <a:rPr lang="et-EE" dirty="0" smtClean="0"/>
              <a:t>salejad teavad, </a:t>
            </a:r>
            <a:r>
              <a:rPr lang="et-EE" dirty="0"/>
              <a:t>millised ennetustegevused aitavad kaasa noorte uimastitarvitamise vähenemisele</a:t>
            </a:r>
          </a:p>
          <a:p>
            <a:r>
              <a:rPr lang="et-EE" dirty="0" smtClean="0"/>
              <a:t>o</a:t>
            </a:r>
            <a:r>
              <a:rPr lang="et-EE" dirty="0" smtClean="0"/>
              <a:t>salejad teavad, </a:t>
            </a:r>
            <a:r>
              <a:rPr lang="et-EE" dirty="0"/>
              <a:t>kuidas tegutseda uimastitega seotud </a:t>
            </a:r>
            <a:r>
              <a:rPr lang="et-EE" dirty="0" smtClean="0"/>
              <a:t>olukordades. Test!</a:t>
            </a:r>
            <a:endParaRPr lang="et-EE" dirty="0"/>
          </a:p>
          <a:p>
            <a:r>
              <a:rPr lang="et-EE" dirty="0" smtClean="0"/>
              <a:t>teavad, </a:t>
            </a:r>
            <a:r>
              <a:rPr lang="et-EE" dirty="0"/>
              <a:t>kust leida ja kuidas kasutada koolidele suunatud </a:t>
            </a:r>
            <a:r>
              <a:rPr lang="et-EE" dirty="0" smtClean="0"/>
              <a:t>uimastiennetuse juhendmaterjali. </a:t>
            </a:r>
            <a:endParaRPr lang="et-EE" dirty="0"/>
          </a:p>
          <a:p>
            <a:r>
              <a:rPr lang="et-EE" dirty="0"/>
              <a:t>valmisolek uimastiennetustegevuste elluviimiseks koolis on </a:t>
            </a:r>
            <a:r>
              <a:rPr lang="et-EE" dirty="0" smtClean="0"/>
              <a:t>suurenenud. </a:t>
            </a:r>
          </a:p>
          <a:p>
            <a:r>
              <a:rPr lang="et-EE" b="1" dirty="0" smtClean="0"/>
              <a:t>Sihtrühm</a:t>
            </a:r>
            <a:r>
              <a:rPr lang="et-EE" b="1" dirty="0"/>
              <a:t>.</a:t>
            </a:r>
            <a:r>
              <a:rPr lang="et-EE" dirty="0"/>
              <a:t> Infopäeval </a:t>
            </a:r>
            <a:r>
              <a:rPr lang="et-EE" dirty="0" smtClean="0"/>
              <a:t>osaleb </a:t>
            </a:r>
            <a:r>
              <a:rPr lang="et-EE" dirty="0"/>
              <a:t>4-7 </a:t>
            </a:r>
            <a:r>
              <a:rPr lang="et-EE" dirty="0" smtClean="0"/>
              <a:t>kooli </a:t>
            </a:r>
            <a:r>
              <a:rPr lang="et-EE" dirty="0"/>
              <a:t>(komplekteerimisel aitab TAI), igast koolist 3-7 inimest sh tervisenõukogu liikmed, õpilasesinduse esindajad ja vähemalt 1 juhtkonna liige.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903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…uimastiennetus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Infopäeva </a:t>
            </a:r>
            <a:r>
              <a:rPr lang="et-EE" b="1" dirty="0"/>
              <a:t>läbiviijad:</a:t>
            </a:r>
            <a:r>
              <a:rPr lang="et-EE" dirty="0"/>
              <a:t> </a:t>
            </a:r>
            <a:r>
              <a:rPr lang="et-EE" dirty="0" smtClean="0"/>
              <a:t>Tervise </a:t>
            </a:r>
            <a:r>
              <a:rPr lang="et-EE" dirty="0"/>
              <a:t>Arengu Instituudi tervise edendamise </a:t>
            </a:r>
            <a:r>
              <a:rPr lang="et-EE" dirty="0" smtClean="0"/>
              <a:t>osakond. Infopäevi </a:t>
            </a:r>
            <a:r>
              <a:rPr lang="et-EE" dirty="0"/>
              <a:t>viiakse läbi koostöös Politsei- ja Piirivalveametiga</a:t>
            </a:r>
            <a:r>
              <a:rPr lang="et-EE" dirty="0" smtClean="0"/>
              <a:t>.</a:t>
            </a:r>
          </a:p>
          <a:p>
            <a:r>
              <a:rPr lang="fi-FI" b="1" dirty="0" err="1"/>
              <a:t>Lisainfo</a:t>
            </a:r>
            <a:r>
              <a:rPr lang="fi-FI" b="1" dirty="0"/>
              <a:t> ja </a:t>
            </a:r>
            <a:r>
              <a:rPr lang="fi-FI" b="1" dirty="0" err="1"/>
              <a:t>infopäeva</a:t>
            </a:r>
            <a:r>
              <a:rPr lang="fi-FI" b="1" dirty="0"/>
              <a:t> </a:t>
            </a:r>
            <a:r>
              <a:rPr lang="fi-FI" b="1" dirty="0" err="1"/>
              <a:t>tellimine</a:t>
            </a:r>
            <a:r>
              <a:rPr lang="fi-FI" b="1" dirty="0"/>
              <a:t> oma </a:t>
            </a:r>
            <a:r>
              <a:rPr lang="fi-FI" b="1" dirty="0" err="1"/>
              <a:t>paikkonda</a:t>
            </a:r>
            <a:r>
              <a:rPr lang="fi-FI" b="1" dirty="0"/>
              <a:t>/</a:t>
            </a:r>
            <a:r>
              <a:rPr lang="fi-FI" b="1" dirty="0" err="1"/>
              <a:t>kooli</a:t>
            </a:r>
            <a:r>
              <a:rPr lang="fi-FI" b="1" dirty="0"/>
              <a:t>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Mari Raudsepp</a:t>
            </a:r>
            <a:br>
              <a:rPr lang="fi-FI" dirty="0"/>
            </a:br>
            <a:r>
              <a:rPr lang="fi-FI" dirty="0"/>
              <a:t>tel 659 3838</a:t>
            </a:r>
            <a:br>
              <a:rPr lang="fi-FI" dirty="0"/>
            </a:br>
            <a:r>
              <a:rPr lang="fi-FI" dirty="0"/>
              <a:t>mari.raudsepp@tai.ee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788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>
                <a:hlinkClick r:id="rId2"/>
              </a:rPr>
              <a:t>Sotsiaalsete toimetulekuoskuste õpetuse koolitus</a:t>
            </a: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t-EE" b="1" u="sng" dirty="0" smtClean="0"/>
              <a:t>Koolituse eesmärk: </a:t>
            </a:r>
            <a:r>
              <a:rPr lang="et-EE" dirty="0" smtClean="0"/>
              <a:t>on </a:t>
            </a:r>
            <a:r>
              <a:rPr lang="et-EE" dirty="0"/>
              <a:t>toetada õpetajaid eelteadmistega ja metoodiliste oskustega uimastite teema käsitlemisel ning sotsiaalsete oskuste arendamisel uimastiennetuse teemade valdkonnas. </a:t>
            </a:r>
            <a:endParaRPr lang="et-EE" b="1" dirty="0" smtClean="0"/>
          </a:p>
          <a:p>
            <a:pPr marL="0" indent="0">
              <a:buNone/>
            </a:pPr>
            <a:r>
              <a:rPr lang="et-EE" b="1" u="sng" dirty="0" smtClean="0"/>
              <a:t>Koolitusel </a:t>
            </a:r>
            <a:r>
              <a:rPr lang="et-EE" b="1" u="sng" dirty="0"/>
              <a:t>käsitletavad põhiteemad</a:t>
            </a:r>
            <a:r>
              <a:rPr lang="et-EE" u="sng" dirty="0"/>
              <a:t>:</a:t>
            </a:r>
          </a:p>
          <a:p>
            <a:r>
              <a:rPr lang="et-EE" dirty="0" smtClean="0"/>
              <a:t>õpetajaraamatu tutvustus</a:t>
            </a:r>
            <a:endParaRPr lang="et-EE" dirty="0"/>
          </a:p>
          <a:p>
            <a:r>
              <a:rPr lang="et-EE" dirty="0"/>
              <a:t>ülevaade noorte uimastitarvitamise </a:t>
            </a:r>
            <a:r>
              <a:rPr lang="et-EE" dirty="0" smtClean="0"/>
              <a:t>hetkeolukorrast</a:t>
            </a:r>
            <a:endParaRPr lang="et-EE" dirty="0"/>
          </a:p>
          <a:p>
            <a:r>
              <a:rPr lang="et-EE" dirty="0"/>
              <a:t>efektiivsete koolipõhiste uimastiennetusprogrammide </a:t>
            </a:r>
            <a:r>
              <a:rPr lang="et-EE" dirty="0" smtClean="0"/>
              <a:t>põhimõtted</a:t>
            </a:r>
            <a:endParaRPr lang="et-EE" dirty="0"/>
          </a:p>
          <a:p>
            <a:r>
              <a:rPr lang="et-EE" dirty="0"/>
              <a:t>otsuste langetamise </a:t>
            </a:r>
            <a:r>
              <a:rPr lang="et-EE" dirty="0" smtClean="0"/>
              <a:t>metoodika</a:t>
            </a:r>
            <a:endParaRPr lang="et-EE" dirty="0"/>
          </a:p>
          <a:p>
            <a:r>
              <a:rPr lang="et-EE" dirty="0"/>
              <a:t>ülevaade enamlevinud </a:t>
            </a:r>
            <a:r>
              <a:rPr lang="et-EE" dirty="0" smtClean="0"/>
              <a:t>uimastitest</a:t>
            </a:r>
            <a:endParaRPr lang="et-EE" dirty="0"/>
          </a:p>
          <a:p>
            <a:r>
              <a:rPr lang="et-EE" dirty="0"/>
              <a:t>enesejuhtimise </a:t>
            </a:r>
            <a:r>
              <a:rPr lang="et-EE" dirty="0" smtClean="0"/>
              <a:t>metoodika</a:t>
            </a:r>
            <a:endParaRPr lang="et-EE" dirty="0"/>
          </a:p>
          <a:p>
            <a:r>
              <a:rPr lang="et-EE" dirty="0"/>
              <a:t>suhtlemisoskuste arendamise </a:t>
            </a:r>
            <a:r>
              <a:rPr lang="et-EE" dirty="0" smtClean="0"/>
              <a:t>metoodika</a:t>
            </a:r>
          </a:p>
          <a:p>
            <a:r>
              <a:rPr lang="et-EE" dirty="0" smtClean="0"/>
              <a:t> </a:t>
            </a:r>
            <a:r>
              <a:rPr lang="et-EE" dirty="0"/>
              <a:t>jätkutoe tutvustus.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202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>
                <a:hlinkClick r:id="rId2"/>
              </a:rPr>
              <a:t>Sotsiaalsete toimetulekuoskuste õpetuse koolitus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b="1" dirty="0"/>
              <a:t>Koolituse metoodika</a:t>
            </a:r>
            <a:r>
              <a:rPr lang="et-EE" dirty="0"/>
              <a:t>:</a:t>
            </a:r>
          </a:p>
          <a:p>
            <a:r>
              <a:rPr lang="et-EE" dirty="0"/>
              <a:t>lühiloengud antud </a:t>
            </a:r>
            <a:r>
              <a:rPr lang="et-EE" dirty="0" smtClean="0"/>
              <a:t>teemadel,  grupitööd </a:t>
            </a:r>
            <a:r>
              <a:rPr lang="et-EE" dirty="0"/>
              <a:t>ja arutelud gruppides;</a:t>
            </a:r>
          </a:p>
          <a:p>
            <a:r>
              <a:rPr lang="et-EE" dirty="0"/>
              <a:t>kodutöö</a:t>
            </a:r>
          </a:p>
          <a:p>
            <a:r>
              <a:rPr lang="et-EE" dirty="0"/>
              <a:t>Koolitust viivad läbi õpetajaraamatu autorid Helve </a:t>
            </a:r>
            <a:r>
              <a:rPr lang="et-EE" dirty="0" err="1"/>
              <a:t>Saat</a:t>
            </a:r>
            <a:r>
              <a:rPr lang="et-EE" dirty="0"/>
              <a:t> ja </a:t>
            </a:r>
            <a:r>
              <a:rPr lang="et-EE" dirty="0" err="1"/>
              <a:t>Erle</a:t>
            </a:r>
            <a:r>
              <a:rPr lang="et-EE" dirty="0"/>
              <a:t> Põiklik ning Merike Kull ja Evelyn </a:t>
            </a:r>
            <a:r>
              <a:rPr lang="et-EE" dirty="0" err="1"/>
              <a:t>Kiive</a:t>
            </a:r>
            <a:r>
              <a:rPr lang="et-EE" dirty="0"/>
              <a:t>.</a:t>
            </a:r>
          </a:p>
          <a:p>
            <a:r>
              <a:rPr lang="et-EE" dirty="0"/>
              <a:t>Koolitus on osalejatele </a:t>
            </a:r>
            <a:r>
              <a:rPr lang="et-EE" dirty="0" smtClean="0"/>
              <a:t>tasuta. Koolituspäeval </a:t>
            </a:r>
            <a:r>
              <a:rPr lang="et-EE" dirty="0"/>
              <a:t>täismahus osalenutele ning aktiivtöö sooritanutele väljastatakse tõend.</a:t>
            </a:r>
          </a:p>
          <a:p>
            <a:r>
              <a:rPr lang="et-EE" dirty="0" smtClean="0"/>
              <a:t>Lisainfo </a:t>
            </a:r>
            <a:r>
              <a:rPr lang="et-EE" dirty="0"/>
              <a:t>koolituste kohta:</a:t>
            </a:r>
            <a:br>
              <a:rPr lang="et-EE" dirty="0"/>
            </a:br>
            <a:r>
              <a:rPr lang="et-EE" dirty="0"/>
              <a:t>Merike Org</a:t>
            </a:r>
            <a:br>
              <a:rPr lang="et-EE" dirty="0"/>
            </a:br>
            <a:r>
              <a:rPr lang="et-EE" dirty="0"/>
              <a:t>Koolitusspetsialist</a:t>
            </a:r>
            <a:br>
              <a:rPr lang="et-EE" dirty="0"/>
            </a:br>
            <a:r>
              <a:rPr lang="et-EE" dirty="0"/>
              <a:t>Koolituskeskus</a:t>
            </a:r>
            <a:br>
              <a:rPr lang="et-EE" dirty="0"/>
            </a:br>
            <a:r>
              <a:rPr lang="et-EE" dirty="0"/>
              <a:t>Tervise Arengu Instituut</a:t>
            </a:r>
            <a:br>
              <a:rPr lang="et-EE" dirty="0"/>
            </a:br>
            <a:r>
              <a:rPr lang="et-EE" dirty="0"/>
              <a:t>Tel: +372 659 3845</a:t>
            </a:r>
            <a:br>
              <a:rPr lang="et-EE" dirty="0"/>
            </a:br>
            <a:r>
              <a:rPr lang="et-EE" dirty="0"/>
              <a:t>merike.org@tai.ee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460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Tervisenõukogu koolis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Pole</a:t>
            </a:r>
            <a:r>
              <a:rPr lang="fi-FI" dirty="0"/>
              <a:t> </a:t>
            </a:r>
            <a:r>
              <a:rPr lang="fi-FI" dirty="0" err="1"/>
              <a:t>olemas</a:t>
            </a:r>
            <a:r>
              <a:rPr lang="fi-FI" dirty="0"/>
              <a:t> </a:t>
            </a:r>
            <a:r>
              <a:rPr lang="fi-FI" dirty="0" err="1"/>
              <a:t>olukorda</a:t>
            </a:r>
            <a:r>
              <a:rPr lang="fi-FI" dirty="0"/>
              <a:t>, </a:t>
            </a:r>
            <a:r>
              <a:rPr lang="fi-FI" dirty="0" err="1"/>
              <a:t>kus</a:t>
            </a:r>
            <a:r>
              <a:rPr lang="fi-FI" dirty="0"/>
              <a:t> </a:t>
            </a:r>
            <a:r>
              <a:rPr lang="fi-FI" dirty="0" err="1"/>
              <a:t>midagi</a:t>
            </a:r>
            <a:r>
              <a:rPr lang="fi-FI" dirty="0"/>
              <a:t> muuta ei saa. </a:t>
            </a:r>
            <a:r>
              <a:rPr lang="fi-FI" dirty="0" err="1"/>
              <a:t>Pole</a:t>
            </a:r>
            <a:r>
              <a:rPr lang="fi-FI" dirty="0"/>
              <a:t> </a:t>
            </a:r>
            <a:r>
              <a:rPr lang="fi-FI" dirty="0" err="1"/>
              <a:t>kooli</a:t>
            </a:r>
            <a:r>
              <a:rPr lang="fi-FI" dirty="0"/>
              <a:t>, </a:t>
            </a:r>
            <a:r>
              <a:rPr lang="fi-FI" dirty="0" err="1"/>
              <a:t>kus</a:t>
            </a:r>
            <a:r>
              <a:rPr lang="fi-FI" dirty="0"/>
              <a:t> </a:t>
            </a:r>
            <a:r>
              <a:rPr lang="fi-FI" dirty="0" err="1"/>
              <a:t>kõik</a:t>
            </a:r>
            <a:r>
              <a:rPr lang="fi-FI" dirty="0"/>
              <a:t> on liiga </a:t>
            </a:r>
            <a:r>
              <a:rPr lang="fi-FI" dirty="0" err="1"/>
              <a:t>hästi</a:t>
            </a:r>
            <a:r>
              <a:rPr lang="fi-FI" dirty="0"/>
              <a:t>. </a:t>
            </a:r>
            <a:endParaRPr lang="et-EE" dirty="0" smtClean="0"/>
          </a:p>
          <a:p>
            <a:r>
              <a:rPr lang="et-EE" dirty="0" smtClean="0"/>
              <a:t>Nõukogu eesmärk: </a:t>
            </a:r>
            <a:r>
              <a:rPr lang="et-EE" dirty="0" smtClean="0"/>
              <a:t>p</a:t>
            </a:r>
            <a:r>
              <a:rPr lang="et-EE" dirty="0" smtClean="0"/>
              <a:t>ositiivne peretunde loomine, kus kõigil on hea! (personal, laps, lapsevanem)</a:t>
            </a:r>
          </a:p>
          <a:p>
            <a:r>
              <a:rPr lang="et-EE" sz="1600" dirty="0" smtClean="0"/>
              <a:t>Positiivne (vaimne+ füüsiline) </a:t>
            </a:r>
            <a:r>
              <a:rPr lang="et-EE" sz="1600" dirty="0"/>
              <a:t>koolikeskkond </a:t>
            </a:r>
            <a:r>
              <a:rPr lang="et-EE" sz="1600" dirty="0" smtClean="0"/>
              <a:t>loob </a:t>
            </a:r>
            <a:r>
              <a:rPr lang="et-EE" sz="1600" dirty="0"/>
              <a:t>eeldused headeks õpitulemusteks, kiusamise ja puudumiste vähenemiseks ning kogu koolikollektiivi üldise tervisliku seisundi parenemiseks</a:t>
            </a:r>
            <a:r>
              <a:rPr lang="et-EE" sz="1600" dirty="0" smtClean="0"/>
              <a:t>. Suurendab ühtsustunnet.</a:t>
            </a:r>
            <a:endParaRPr lang="et-EE" sz="1600" dirty="0" smtClean="0"/>
          </a:p>
          <a:p>
            <a:r>
              <a:rPr lang="et-EE" dirty="0" smtClean="0"/>
              <a:t>Tähendab enamat kui ürituste korraldamine. Süsteemsus ja läbimõeldus, ANALÜÜS (kaardistus) </a:t>
            </a:r>
            <a:r>
              <a:rPr lang="et-EE" dirty="0" err="1" smtClean="0"/>
              <a:t>valdkondadeüleselt</a:t>
            </a:r>
            <a:r>
              <a:rPr lang="et-EE" dirty="0" smtClean="0"/>
              <a:t>, kaasates kõiki asjassepuutuvaid osapooli.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7584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TM10001114[[fn=Galerii]]</Template>
  <TotalTime>1433</TotalTime>
  <Words>745</Words>
  <Application>Microsoft Office PowerPoint</Application>
  <PresentationFormat>Laiekraan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Rahvatervise valdkond Koolis</vt:lpstr>
      <vt:lpstr>Toitumise ja liikumise õpetajaraamatu koolitus</vt:lpstr>
      <vt:lpstr>…toitumise ja liikumise õpetajaraamatu koolitus</vt:lpstr>
      <vt:lpstr>Infopäev "Uimastiennetus ja uimastitega seotud juhtumite lahendamine koolis"  </vt:lpstr>
      <vt:lpstr>…uimastiennetus</vt:lpstr>
      <vt:lpstr>…uimastiennetus</vt:lpstr>
      <vt:lpstr>Sotsiaalsete toimetulekuoskuste õpetuse koolitus   </vt:lpstr>
      <vt:lpstr>Sotsiaalsete toimetulekuoskuste õpetuse koolitus </vt:lpstr>
      <vt:lpstr>Tervisenõukogu koolis</vt:lpstr>
      <vt:lpstr>Mida tervisenõukogu teeb?</vt:lpstr>
      <vt:lpstr>Tervisenõukogu koolis</vt:lpstr>
      <vt:lpstr>TN koosseis</vt:lpstr>
      <vt:lpstr>TN koolis</vt:lpstr>
      <vt:lpstr>TN Töövorm</vt:lpstr>
      <vt:lpstr>Konkurss turvaline kool</vt:lpstr>
      <vt:lpstr>Turvaline kool</vt:lpstr>
      <vt:lpstr>Turvaline kool</vt:lpstr>
      <vt:lpstr>Tänan!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Rahvatervise valdkond Koolis</dc:title>
  <dc:creator>Kerli Tamm</dc:creator>
  <cp:lastModifiedBy>Kerli Tamm</cp:lastModifiedBy>
  <cp:revision>38</cp:revision>
  <dcterms:created xsi:type="dcterms:W3CDTF">2018-04-09T11:26:58Z</dcterms:created>
  <dcterms:modified xsi:type="dcterms:W3CDTF">2018-04-10T11:28:17Z</dcterms:modified>
</cp:coreProperties>
</file>