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charts/colors1.xml" ContentType="application/vnd.ms-office.chartcolorstyl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3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6" r:id="rId2"/>
    <p:sldId id="274" r:id="rId3"/>
    <p:sldId id="275" r:id="rId4"/>
    <p:sldId id="276" r:id="rId5"/>
    <p:sldId id="279" r:id="rId6"/>
    <p:sldId id="280" r:id="rId7"/>
    <p:sldId id="281" r:id="rId8"/>
    <p:sldId id="278" r:id="rId9"/>
    <p:sldId id="282" r:id="rId10"/>
    <p:sldId id="283" r:id="rId11"/>
    <p:sldId id="273" r:id="rId12"/>
  </p:sldIdLst>
  <p:sldSz cx="8999538" cy="6840538"/>
  <p:notesSz cx="6797675" cy="9926638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84D1"/>
    <a:srgbClr val="999999"/>
    <a:srgbClr val="004586"/>
    <a:srgbClr val="83CA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12" autoAdjust="0"/>
    <p:restoredTop sz="87241" autoAdjust="0"/>
  </p:normalViewPr>
  <p:slideViewPr>
    <p:cSldViewPr>
      <p:cViewPr varScale="1">
        <p:scale>
          <a:sx n="101" d="100"/>
          <a:sy n="101" d="100"/>
        </p:scale>
        <p:origin x="-196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failid\RMIN\Kasutajad\Andrus.Jogi\personal\ASJAD_ARVUTIST\KOV\Projektid\KOV%20teenustasemed\N&#228;idisgraafikud.xlsx" TargetMode="External"/><Relationship Id="rId1" Type="http://schemas.openxmlformats.org/officeDocument/2006/relationships/themeOverride" Target="../theme/themeOverride1.xml"/><Relationship Id="rId5" Type="http://schemas.microsoft.com/office/2011/relationships/chartStyle" Target="style1.xml"/><Relationship Id="rId4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failid\RMIN\Kasutajad\Andrus.Jogi\personal\ASJAD_ARVUTIST\KOV\Projektid\KOV%20teenustasemed\N&#228;idisgraafiku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t-E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7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8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9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0"/>
            <c:spPr>
              <a:pattFill prst="pct20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</c:dPt>
          <c:dPt>
            <c:idx val="11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2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3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4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5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6"/>
            <c:spPr>
              <a:solidFill>
                <a:srgbClr val="FFFF00"/>
              </a:solidFill>
              <a:ln>
                <a:noFill/>
              </a:ln>
              <a:effectLst/>
            </c:spPr>
          </c:dPt>
          <c:cat>
            <c:strRef>
              <c:f>Sheet1!$A$2:$A$18</c:f>
              <c:strCache>
                <c:ptCount val="17"/>
                <c:pt idx="0">
                  <c:v>I Üldvalitsemine</c:v>
                </c:pt>
                <c:pt idx="1">
                  <c:v>II Teed ja tänavavalgustus</c:v>
                </c:pt>
                <c:pt idx="2">
                  <c:v>III Ühistransport</c:v>
                </c:pt>
                <c:pt idx="3">
                  <c:v>IV Vesi ja kanalisatsioon</c:v>
                </c:pt>
                <c:pt idx="4">
                  <c:v>V Jäätmekäitlus ja heakord</c:v>
                </c:pt>
                <c:pt idx="5">
                  <c:v>VI Tervishoid**</c:v>
                </c:pt>
                <c:pt idx="6">
                  <c:v>VII Raamatukogud</c:v>
                </c:pt>
                <c:pt idx="7">
                  <c:v>VIII Sportimisvõimalused</c:v>
                </c:pt>
                <c:pt idx="8">
                  <c:v>IX Huviharidus</c:v>
                </c:pt>
                <c:pt idx="9">
                  <c:v>X Kultuur ja muu vabaaeg</c:v>
                </c:pt>
                <c:pt idx="10">
                  <c:v>XI Lastehoid ja alusharidus</c:v>
                </c:pt>
                <c:pt idx="11">
                  <c:v>XII Põhiharidus</c:v>
                </c:pt>
                <c:pt idx="12">
                  <c:v>XIII Gümnaasiumiharidus**</c:v>
                </c:pt>
                <c:pt idx="13">
                  <c:v>XIV Vanurite sotsiaalne kaitse</c:v>
                </c:pt>
                <c:pt idx="14">
                  <c:v>XV Puudega ja haigete inimeste sotsiaalne kaitse</c:v>
                </c:pt>
                <c:pt idx="15">
                  <c:v>XVI Perekondade sotsiaalne kaitse</c:v>
                </c:pt>
                <c:pt idx="16">
                  <c:v>XVII Majanduslikes raskustes riskirühmad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6</c:v>
                </c:pt>
                <c:pt idx="1">
                  <c:v>4</c:v>
                </c:pt>
                <c:pt idx="2">
                  <c:v>2</c:v>
                </c:pt>
                <c:pt idx="3">
                  <c:v>7</c:v>
                </c:pt>
                <c:pt idx="4">
                  <c:v>7</c:v>
                </c:pt>
                <c:pt idx="5">
                  <c:v>4</c:v>
                </c:pt>
                <c:pt idx="6">
                  <c:v>7</c:v>
                </c:pt>
                <c:pt idx="7">
                  <c:v>7</c:v>
                </c:pt>
                <c:pt idx="8">
                  <c:v>5</c:v>
                </c:pt>
                <c:pt idx="9">
                  <c:v>7</c:v>
                </c:pt>
                <c:pt idx="10">
                  <c:v>6</c:v>
                </c:pt>
                <c:pt idx="11">
                  <c:v>6</c:v>
                </c:pt>
                <c:pt idx="12">
                  <c:v>5</c:v>
                </c:pt>
                <c:pt idx="13">
                  <c:v>5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</c:numCache>
            </c:numRef>
          </c:val>
        </c:ser>
        <c:ser>
          <c:idx val="1"/>
          <c:order val="1"/>
          <c:spPr>
            <a:pattFill prst="pct20">
              <a:fgClr>
                <a:srgbClr val="7030A0"/>
              </a:fgClr>
              <a:bgClr>
                <a:schemeClr val="bg1"/>
              </a:bgClr>
            </a:pattFill>
            <a:ln>
              <a:noFill/>
            </a:ln>
            <a:effectLst/>
          </c:spPr>
          <c:dPt>
            <c:idx val="10"/>
            <c:spPr>
              <a:solidFill>
                <a:srgbClr val="92D050"/>
              </a:solidFill>
              <a:ln>
                <a:noFill/>
              </a:ln>
              <a:effectLst/>
            </c:spPr>
          </c:dPt>
          <c:val>
            <c:numRef>
              <c:f>Sheet1!$C$2:$C$18</c:f>
              <c:numCache>
                <c:formatCode>General</c:formatCode>
                <c:ptCount val="17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dLbls/>
        <c:gapWidth val="219"/>
        <c:overlap val="100"/>
        <c:axId val="104239488"/>
        <c:axId val="104241024"/>
      </c:barChart>
      <c:catAx>
        <c:axId val="10423948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04241024"/>
        <c:crosses val="autoZero"/>
        <c:auto val="1"/>
        <c:lblAlgn val="ctr"/>
        <c:lblOffset val="100"/>
      </c:catAx>
      <c:valAx>
        <c:axId val="10424102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04239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t-EE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rgbClr val="FFFF00"/>
            </a:solidFill>
            <a:ln>
              <a:noFill/>
            </a:ln>
            <a:effectLst/>
          </c:spPr>
          <c:dPt>
            <c:idx val="1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6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7"/>
            <c:spPr>
              <a:pattFill prst="pct20">
                <a:fgClr>
                  <a:schemeClr val="accent6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</c:dPt>
          <c:dPt>
            <c:idx val="8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9"/>
            <c:spPr>
              <a:solidFill>
                <a:srgbClr val="92D050"/>
              </a:solidFill>
              <a:ln>
                <a:noFill/>
              </a:ln>
              <a:effectLst/>
            </c:spPr>
          </c:dPt>
          <c:cat>
            <c:strRef>
              <c:f>Sheet1!$A$33:$A$43</c:f>
              <c:strCache>
                <c:ptCount val="11"/>
                <c:pt idx="0">
                  <c:v>Õpetajate palgatase</c:v>
                </c:pt>
                <c:pt idx="1">
                  <c:v>Tugiteenused</c:v>
                </c:pt>
                <c:pt idx="2">
                  <c:v>Toitlustus</c:v>
                </c:pt>
                <c:pt idx="3">
                  <c:v>Koolitransport</c:v>
                </c:pt>
                <c:pt idx="4">
                  <c:v>Õpilaste rahulolu</c:v>
                </c:pt>
                <c:pt idx="5">
                  <c:v>Õppe tase</c:v>
                </c:pt>
                <c:pt idx="6">
                  <c:v>Tundide väline toetus</c:v>
                </c:pt>
                <c:pt idx="7">
                  <c:v>Õpetajate kvalifikatsioon</c:v>
                </c:pt>
                <c:pt idx="8">
                  <c:v>Täienduskoolitus</c:v>
                </c:pt>
                <c:pt idx="9">
                  <c:v>Välja kukkumise tase</c:v>
                </c:pt>
                <c:pt idx="10">
                  <c:v>Keskharidusse edasi liikuvate õpilaste osakaal</c:v>
                </c:pt>
              </c:strCache>
            </c:strRef>
          </c:cat>
          <c:val>
            <c:numRef>
              <c:f>Sheet1!$B$33:$B$43</c:f>
              <c:numCache>
                <c:formatCode>General</c:formatCode>
                <c:ptCount val="11"/>
                <c:pt idx="0">
                  <c:v>6</c:v>
                </c:pt>
                <c:pt idx="1">
                  <c:v>3</c:v>
                </c:pt>
                <c:pt idx="2">
                  <c:v>6</c:v>
                </c:pt>
                <c:pt idx="3">
                  <c:v>7</c:v>
                </c:pt>
                <c:pt idx="4">
                  <c:v>4</c:v>
                </c:pt>
                <c:pt idx="5">
                  <c:v>6</c:v>
                </c:pt>
                <c:pt idx="6">
                  <c:v>3</c:v>
                </c:pt>
                <c:pt idx="7">
                  <c:v>7</c:v>
                </c:pt>
                <c:pt idx="8">
                  <c:v>7</c:v>
                </c:pt>
                <c:pt idx="9">
                  <c:v>8</c:v>
                </c:pt>
                <c:pt idx="10">
                  <c:v>4</c:v>
                </c:pt>
              </c:numCache>
            </c:numRef>
          </c:val>
        </c:ser>
        <c:ser>
          <c:idx val="1"/>
          <c:order val="1"/>
          <c:spPr>
            <a:pattFill prst="pct20">
              <a:fgClr>
                <a:srgbClr val="7030A0"/>
              </a:fgClr>
              <a:bgClr>
                <a:schemeClr val="bg1"/>
              </a:bgClr>
            </a:pattFill>
            <a:ln>
              <a:noFill/>
            </a:ln>
            <a:effectLst/>
          </c:spPr>
          <c:dPt>
            <c:idx val="7"/>
            <c:spPr>
              <a:solidFill>
                <a:srgbClr val="92D050"/>
              </a:solidFill>
              <a:ln>
                <a:noFill/>
              </a:ln>
              <a:effectLst/>
            </c:spPr>
          </c:dPt>
          <c:cat>
            <c:strRef>
              <c:f>Sheet1!$A$33:$A$43</c:f>
              <c:strCache>
                <c:ptCount val="11"/>
                <c:pt idx="0">
                  <c:v>Õpetajate palgatase</c:v>
                </c:pt>
                <c:pt idx="1">
                  <c:v>Tugiteenused</c:v>
                </c:pt>
                <c:pt idx="2">
                  <c:v>Toitlustus</c:v>
                </c:pt>
                <c:pt idx="3">
                  <c:v>Koolitransport</c:v>
                </c:pt>
                <c:pt idx="4">
                  <c:v>Õpilaste rahulolu</c:v>
                </c:pt>
                <c:pt idx="5">
                  <c:v>Õppe tase</c:v>
                </c:pt>
                <c:pt idx="6">
                  <c:v>Tundide väline toetus</c:v>
                </c:pt>
                <c:pt idx="7">
                  <c:v>Õpetajate kvalifikatsioon</c:v>
                </c:pt>
                <c:pt idx="8">
                  <c:v>Täienduskoolitus</c:v>
                </c:pt>
                <c:pt idx="9">
                  <c:v>Välja kukkumise tase</c:v>
                </c:pt>
                <c:pt idx="10">
                  <c:v>Keskharidusse edasi liikuvate õpilaste osakaal</c:v>
                </c:pt>
              </c:strCache>
            </c:strRef>
          </c:cat>
          <c:val>
            <c:numRef>
              <c:f>Sheet1!$C$33:$C$43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</c:numCache>
            </c:numRef>
          </c:val>
        </c:ser>
        <c:dLbls/>
        <c:overlap val="100"/>
        <c:axId val="104294272"/>
        <c:axId val="104295808"/>
      </c:barChart>
      <c:catAx>
        <c:axId val="10429427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04295808"/>
        <c:crosses val="autoZero"/>
        <c:auto val="1"/>
        <c:lblAlgn val="ctr"/>
        <c:lblOffset val="100"/>
      </c:catAx>
      <c:valAx>
        <c:axId val="10429580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04294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DC893A-9A67-4289-A58E-0AAE76DF83E7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20002249-41A7-4E0B-B542-A9DC795EF97D}">
      <dgm:prSet phldrT="[Text]"/>
      <dgm:spPr/>
      <dgm:t>
        <a:bodyPr/>
        <a:lstStyle/>
        <a:p>
          <a:r>
            <a:rPr lang="et-EE" noProof="0" dirty="0" smtClean="0"/>
            <a:t>Autonoomsed omavalitsused</a:t>
          </a:r>
          <a:endParaRPr lang="en-US" noProof="0" dirty="0"/>
        </a:p>
      </dgm:t>
    </dgm:pt>
    <dgm:pt modelId="{72C5DA5F-680D-4996-A7C0-CAE9CDBCB824}" type="parTrans" cxnId="{75BC960C-11D2-45FF-8E56-398D08FA672F}">
      <dgm:prSet/>
      <dgm:spPr/>
      <dgm:t>
        <a:bodyPr/>
        <a:lstStyle/>
        <a:p>
          <a:endParaRPr lang="et-EE"/>
        </a:p>
      </dgm:t>
    </dgm:pt>
    <dgm:pt modelId="{781289C9-2CC0-4CB3-BB72-51F99409AFB3}" type="sibTrans" cxnId="{75BC960C-11D2-45FF-8E56-398D08FA672F}">
      <dgm:prSet/>
      <dgm:spPr/>
      <dgm:t>
        <a:bodyPr/>
        <a:lstStyle/>
        <a:p>
          <a:endParaRPr lang="et-EE"/>
        </a:p>
      </dgm:t>
    </dgm:pt>
    <dgm:pt modelId="{ADC46C4A-1B0A-4B33-B8F1-D0E519724C6F}">
      <dgm:prSet phldrT="[Text]"/>
      <dgm:spPr/>
      <dgm:t>
        <a:bodyPr/>
        <a:lstStyle/>
        <a:p>
          <a:r>
            <a:rPr lang="et-EE" noProof="0" dirty="0" smtClean="0"/>
            <a:t>Teadmine ja läbipaistvus </a:t>
          </a:r>
          <a:r>
            <a:rPr lang="en-US" noProof="0" dirty="0" smtClean="0"/>
            <a:t>(</a:t>
          </a:r>
          <a:r>
            <a:rPr lang="et-EE" noProof="0" dirty="0" smtClean="0"/>
            <a:t>sisendid</a:t>
          </a:r>
          <a:r>
            <a:rPr lang="en-US" noProof="0" dirty="0" smtClean="0"/>
            <a:t>, </a:t>
          </a:r>
          <a:r>
            <a:rPr lang="et-EE" noProof="0" dirty="0" smtClean="0"/>
            <a:t>väljundid, tulemused</a:t>
          </a:r>
          <a:r>
            <a:rPr lang="en-US" noProof="0" dirty="0" smtClean="0"/>
            <a:t>)</a:t>
          </a:r>
          <a:endParaRPr lang="en-US" noProof="0" dirty="0"/>
        </a:p>
      </dgm:t>
    </dgm:pt>
    <dgm:pt modelId="{B809413D-9492-42B6-ACF8-207F0BA722E5}" type="parTrans" cxnId="{F82F4D99-B5E0-4896-AA20-39A36C82FD4F}">
      <dgm:prSet/>
      <dgm:spPr/>
      <dgm:t>
        <a:bodyPr/>
        <a:lstStyle/>
        <a:p>
          <a:endParaRPr lang="et-EE"/>
        </a:p>
      </dgm:t>
    </dgm:pt>
    <dgm:pt modelId="{CAD34E76-5A01-4155-A376-ABFB4329AA45}" type="sibTrans" cxnId="{F82F4D99-B5E0-4896-AA20-39A36C82FD4F}">
      <dgm:prSet/>
      <dgm:spPr/>
      <dgm:t>
        <a:bodyPr/>
        <a:lstStyle/>
        <a:p>
          <a:endParaRPr lang="et-EE"/>
        </a:p>
      </dgm:t>
    </dgm:pt>
    <dgm:pt modelId="{12F85652-3692-4A25-B4F6-5814E53AAC91}">
      <dgm:prSet phldrT="[Text]"/>
      <dgm:spPr/>
      <dgm:t>
        <a:bodyPr/>
        <a:lstStyle/>
        <a:p>
          <a:r>
            <a:rPr lang="et-EE" noProof="0" dirty="0" smtClean="0"/>
            <a:t>EFEKTIIVSUS ja KVALITEET</a:t>
          </a:r>
          <a:endParaRPr lang="en-GB" noProof="0" dirty="0"/>
        </a:p>
      </dgm:t>
    </dgm:pt>
    <dgm:pt modelId="{08152671-5897-4F69-A03B-C00A47E3E736}" type="parTrans" cxnId="{5D95BD3E-67BB-42E3-A1FF-A88BDD14BDC3}">
      <dgm:prSet/>
      <dgm:spPr/>
      <dgm:t>
        <a:bodyPr/>
        <a:lstStyle/>
        <a:p>
          <a:endParaRPr lang="et-EE"/>
        </a:p>
      </dgm:t>
    </dgm:pt>
    <dgm:pt modelId="{926A1351-34F5-466A-BE8D-63D0F633A90D}" type="sibTrans" cxnId="{5D95BD3E-67BB-42E3-A1FF-A88BDD14BDC3}">
      <dgm:prSet/>
      <dgm:spPr/>
      <dgm:t>
        <a:bodyPr/>
        <a:lstStyle/>
        <a:p>
          <a:endParaRPr lang="et-EE"/>
        </a:p>
      </dgm:t>
    </dgm:pt>
    <dgm:pt modelId="{FB7D6AB5-D4F9-48BD-82CD-A3A0AB512B1F}">
      <dgm:prSet phldrT="[Text]"/>
      <dgm:spPr/>
      <dgm:t>
        <a:bodyPr/>
        <a:lstStyle/>
        <a:p>
          <a:r>
            <a:rPr lang="et-EE" noProof="0" dirty="0" smtClean="0"/>
            <a:t>Nõustav riik</a:t>
          </a:r>
          <a:endParaRPr lang="en-GB" noProof="0" dirty="0"/>
        </a:p>
      </dgm:t>
    </dgm:pt>
    <dgm:pt modelId="{11B5D376-A472-403C-A1B1-589C18614387}" type="parTrans" cxnId="{A8E00865-DD5F-4002-AA45-254C5D674F70}">
      <dgm:prSet/>
      <dgm:spPr/>
      <dgm:t>
        <a:bodyPr/>
        <a:lstStyle/>
        <a:p>
          <a:endParaRPr lang="et-EE"/>
        </a:p>
      </dgm:t>
    </dgm:pt>
    <dgm:pt modelId="{9A4F5404-6C07-435C-8881-372EC61D53AD}" type="sibTrans" cxnId="{A8E00865-DD5F-4002-AA45-254C5D674F70}">
      <dgm:prSet/>
      <dgm:spPr/>
      <dgm:t>
        <a:bodyPr/>
        <a:lstStyle/>
        <a:p>
          <a:endParaRPr lang="et-EE"/>
        </a:p>
      </dgm:t>
    </dgm:pt>
    <dgm:pt modelId="{59EF4ABC-3F01-4830-9720-919B330FBFFB}" type="pres">
      <dgm:prSet presAssocID="{CADC893A-9A67-4289-A58E-0AAE76DF83E7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6721E0DF-214C-4BAE-A2DB-2FE881CEF495}" type="pres">
      <dgm:prSet presAssocID="{CADC893A-9A67-4289-A58E-0AAE76DF83E7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EF3F1865-4B53-4C79-8683-B5C81B7E5014}" type="pres">
      <dgm:prSet presAssocID="{CADC893A-9A67-4289-A58E-0AAE76DF83E7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F84FA367-A593-46D6-AC3D-9342655B8712}" type="pres">
      <dgm:prSet presAssocID="{CADC893A-9A67-4289-A58E-0AAE76DF83E7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C22875C-34BE-4C6F-8EE7-0A41A2A12D8E}" type="pres">
      <dgm:prSet presAssocID="{CADC893A-9A67-4289-A58E-0AAE76DF83E7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75BC960C-11D2-45FF-8E56-398D08FA672F}" srcId="{CADC893A-9A67-4289-A58E-0AAE76DF83E7}" destId="{20002249-41A7-4E0B-B542-A9DC795EF97D}" srcOrd="0" destOrd="0" parTransId="{72C5DA5F-680D-4996-A7C0-CAE9CDBCB824}" sibTransId="{781289C9-2CC0-4CB3-BB72-51F99409AFB3}"/>
    <dgm:cxn modelId="{F82F4D99-B5E0-4896-AA20-39A36C82FD4F}" srcId="{CADC893A-9A67-4289-A58E-0AAE76DF83E7}" destId="{ADC46C4A-1B0A-4B33-B8F1-D0E519724C6F}" srcOrd="1" destOrd="0" parTransId="{B809413D-9492-42B6-ACF8-207F0BA722E5}" sibTransId="{CAD34E76-5A01-4155-A376-ABFB4329AA45}"/>
    <dgm:cxn modelId="{A8E00865-DD5F-4002-AA45-254C5D674F70}" srcId="{CADC893A-9A67-4289-A58E-0AAE76DF83E7}" destId="{FB7D6AB5-D4F9-48BD-82CD-A3A0AB512B1F}" srcOrd="3" destOrd="0" parTransId="{11B5D376-A472-403C-A1B1-589C18614387}" sibTransId="{9A4F5404-6C07-435C-8881-372EC61D53AD}"/>
    <dgm:cxn modelId="{2A1D2BFF-243C-4146-8DA4-F0F35B1CB6B4}" type="presOf" srcId="{12F85652-3692-4A25-B4F6-5814E53AAC91}" destId="{F84FA367-A593-46D6-AC3D-9342655B8712}" srcOrd="0" destOrd="0" presId="urn:microsoft.com/office/officeart/2005/8/layout/pyramid4"/>
    <dgm:cxn modelId="{36EE999F-C817-4435-98B2-61273B5FDD32}" type="presOf" srcId="{20002249-41A7-4E0B-B542-A9DC795EF97D}" destId="{6721E0DF-214C-4BAE-A2DB-2FE881CEF495}" srcOrd="0" destOrd="0" presId="urn:microsoft.com/office/officeart/2005/8/layout/pyramid4"/>
    <dgm:cxn modelId="{38353F6F-28B9-480B-89BB-620A4DB5768B}" type="presOf" srcId="{FB7D6AB5-D4F9-48BD-82CD-A3A0AB512B1F}" destId="{9C22875C-34BE-4C6F-8EE7-0A41A2A12D8E}" srcOrd="0" destOrd="0" presId="urn:microsoft.com/office/officeart/2005/8/layout/pyramid4"/>
    <dgm:cxn modelId="{9A5E40DE-C677-4440-BA20-37D84B1660EC}" type="presOf" srcId="{CADC893A-9A67-4289-A58E-0AAE76DF83E7}" destId="{59EF4ABC-3F01-4830-9720-919B330FBFFB}" srcOrd="0" destOrd="0" presId="urn:microsoft.com/office/officeart/2005/8/layout/pyramid4"/>
    <dgm:cxn modelId="{115D5AAE-F7C9-4D97-9792-0B009D1B942E}" type="presOf" srcId="{ADC46C4A-1B0A-4B33-B8F1-D0E519724C6F}" destId="{EF3F1865-4B53-4C79-8683-B5C81B7E5014}" srcOrd="0" destOrd="0" presId="urn:microsoft.com/office/officeart/2005/8/layout/pyramid4"/>
    <dgm:cxn modelId="{5D95BD3E-67BB-42E3-A1FF-A88BDD14BDC3}" srcId="{CADC893A-9A67-4289-A58E-0AAE76DF83E7}" destId="{12F85652-3692-4A25-B4F6-5814E53AAC91}" srcOrd="2" destOrd="0" parTransId="{08152671-5897-4F69-A03B-C00A47E3E736}" sibTransId="{926A1351-34F5-466A-BE8D-63D0F633A90D}"/>
    <dgm:cxn modelId="{3A5A6B92-15EB-408C-9B0B-2C77A64C6424}" type="presParOf" srcId="{59EF4ABC-3F01-4830-9720-919B330FBFFB}" destId="{6721E0DF-214C-4BAE-A2DB-2FE881CEF495}" srcOrd="0" destOrd="0" presId="urn:microsoft.com/office/officeart/2005/8/layout/pyramid4"/>
    <dgm:cxn modelId="{7830437D-B9E9-4E32-AC40-AA245FCB4FE2}" type="presParOf" srcId="{59EF4ABC-3F01-4830-9720-919B330FBFFB}" destId="{EF3F1865-4B53-4C79-8683-B5C81B7E5014}" srcOrd="1" destOrd="0" presId="urn:microsoft.com/office/officeart/2005/8/layout/pyramid4"/>
    <dgm:cxn modelId="{C0655163-B699-48A0-B681-841F7DC94471}" type="presParOf" srcId="{59EF4ABC-3F01-4830-9720-919B330FBFFB}" destId="{F84FA367-A593-46D6-AC3D-9342655B8712}" srcOrd="2" destOrd="0" presId="urn:microsoft.com/office/officeart/2005/8/layout/pyramid4"/>
    <dgm:cxn modelId="{1DB7AA64-7108-4B98-BEB5-B54D9AE0CCEC}" type="presParOf" srcId="{59EF4ABC-3F01-4830-9720-919B330FBFFB}" destId="{9C22875C-34BE-4C6F-8EE7-0A41A2A12D8E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21E0DF-214C-4BAE-A2DB-2FE881CEF495}">
      <dsp:nvSpPr>
        <dsp:cNvPr id="0" name=""/>
        <dsp:cNvSpPr/>
      </dsp:nvSpPr>
      <dsp:spPr>
        <a:xfrm>
          <a:off x="2933052" y="0"/>
          <a:ext cx="2425657" cy="242565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300" kern="1200" noProof="0" dirty="0" smtClean="0"/>
            <a:t>Autonoomsed omavalitsused</a:t>
          </a:r>
          <a:endParaRPr lang="en-US" sz="1300" kern="1200" noProof="0" dirty="0"/>
        </a:p>
      </dsp:txBody>
      <dsp:txXfrm>
        <a:off x="2933052" y="0"/>
        <a:ext cx="2425657" cy="2425657"/>
      </dsp:txXfrm>
    </dsp:sp>
    <dsp:sp modelId="{EF3F1865-4B53-4C79-8683-B5C81B7E5014}">
      <dsp:nvSpPr>
        <dsp:cNvPr id="0" name=""/>
        <dsp:cNvSpPr/>
      </dsp:nvSpPr>
      <dsp:spPr>
        <a:xfrm>
          <a:off x="1720223" y="2425657"/>
          <a:ext cx="2425657" cy="242565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300" kern="1200" noProof="0" dirty="0" smtClean="0"/>
            <a:t>Teadmine ja läbipaistvus </a:t>
          </a:r>
          <a:r>
            <a:rPr lang="en-US" sz="1300" kern="1200" noProof="0" dirty="0" smtClean="0"/>
            <a:t>(</a:t>
          </a:r>
          <a:r>
            <a:rPr lang="et-EE" sz="1300" kern="1200" noProof="0" dirty="0" smtClean="0"/>
            <a:t>sisendid</a:t>
          </a:r>
          <a:r>
            <a:rPr lang="en-US" sz="1300" kern="1200" noProof="0" dirty="0" smtClean="0"/>
            <a:t>, </a:t>
          </a:r>
          <a:r>
            <a:rPr lang="et-EE" sz="1300" kern="1200" noProof="0" dirty="0" smtClean="0"/>
            <a:t>väljundid, tulemused</a:t>
          </a:r>
          <a:r>
            <a:rPr lang="en-US" sz="1300" kern="1200" noProof="0" dirty="0" smtClean="0"/>
            <a:t>)</a:t>
          </a:r>
          <a:endParaRPr lang="en-US" sz="1300" kern="1200" noProof="0" dirty="0"/>
        </a:p>
      </dsp:txBody>
      <dsp:txXfrm>
        <a:off x="1720223" y="2425657"/>
        <a:ext cx="2425657" cy="2425657"/>
      </dsp:txXfrm>
    </dsp:sp>
    <dsp:sp modelId="{F84FA367-A593-46D6-AC3D-9342655B8712}">
      <dsp:nvSpPr>
        <dsp:cNvPr id="0" name=""/>
        <dsp:cNvSpPr/>
      </dsp:nvSpPr>
      <dsp:spPr>
        <a:xfrm rot="10800000">
          <a:off x="2933052" y="2425657"/>
          <a:ext cx="2425657" cy="242565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300" kern="1200" noProof="0" dirty="0" smtClean="0"/>
            <a:t>EFEKTIIVSUS ja KVALITEET</a:t>
          </a:r>
          <a:endParaRPr lang="en-GB" sz="1300" kern="1200" noProof="0" dirty="0"/>
        </a:p>
      </dsp:txBody>
      <dsp:txXfrm rot="10800000">
        <a:off x="2933052" y="2425657"/>
        <a:ext cx="2425657" cy="2425657"/>
      </dsp:txXfrm>
    </dsp:sp>
    <dsp:sp modelId="{9C22875C-34BE-4C6F-8EE7-0A41A2A12D8E}">
      <dsp:nvSpPr>
        <dsp:cNvPr id="0" name=""/>
        <dsp:cNvSpPr/>
      </dsp:nvSpPr>
      <dsp:spPr>
        <a:xfrm>
          <a:off x="4145880" y="2425657"/>
          <a:ext cx="2425657" cy="242565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300" kern="1200" noProof="0" dirty="0" smtClean="0"/>
            <a:t>Nõustav riik</a:t>
          </a:r>
          <a:endParaRPr lang="en-GB" sz="1300" kern="1200" noProof="0" dirty="0"/>
        </a:p>
      </dsp:txBody>
      <dsp:txXfrm>
        <a:off x="4145880" y="2425657"/>
        <a:ext cx="2425657" cy="2425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0.91126</cdr:x>
      <cdr:y>0.34819</cdr:y>
    </cdr:from>
    <cdr:to>
      <cdr:x>0.97086</cdr:x>
      <cdr:y>0.40947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553199" y="1785939"/>
          <a:ext cx="4286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t-EE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25" cy="496701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4" y="0"/>
            <a:ext cx="2946325" cy="496701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24DCF62F-42CA-4C5B-9F39-4E6A1353A734}" type="datetimeFigureOut">
              <a:rPr lang="et-EE" smtClean="0"/>
              <a:pPr/>
              <a:t>19.04.2017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465"/>
            <a:ext cx="2946325" cy="496700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4" y="9428465"/>
            <a:ext cx="2946325" cy="496700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4E740520-F953-4418-B64D-DB98C56B3D1E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553860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0913" y="754063"/>
            <a:ext cx="489267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4971"/>
            <a:ext cx="5437284" cy="4465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29937"/>
            <a:ext cx="2949180" cy="49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29937"/>
            <a:ext cx="2949180" cy="49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xmlns="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48083-1021-4D2E-970B-488D47C1177A}" type="slidenum">
              <a:rPr lang="et-EE" smtClean="0"/>
              <a:pPr>
                <a:defRPr/>
              </a:pPr>
              <a:t>2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911962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48083-1021-4D2E-970B-488D47C1177A}" type="slidenum">
              <a:rPr lang="et-EE" smtClean="0"/>
              <a:pPr>
                <a:defRPr/>
              </a:pPr>
              <a:t>3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1448521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48083-1021-4D2E-970B-488D47C1177A}" type="slidenum">
              <a:rPr lang="et-EE" smtClean="0"/>
              <a:pPr>
                <a:defRPr/>
              </a:pPr>
              <a:t>4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3086172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48083-1021-4D2E-970B-488D47C1177A}" type="slidenum">
              <a:rPr lang="et-EE" smtClean="0"/>
              <a:pPr>
                <a:defRPr/>
              </a:pPr>
              <a:t>5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568267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48083-1021-4D2E-970B-488D47C1177A}" type="slidenum">
              <a:rPr lang="et-EE" smtClean="0"/>
              <a:pPr>
                <a:defRPr/>
              </a:pPr>
              <a:t>8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1610100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err="1" smtClean="0"/>
              <a:t>Local</a:t>
            </a:r>
            <a:r>
              <a:rPr lang="et-EE" dirty="0" smtClean="0"/>
              <a:t> </a:t>
            </a:r>
            <a:r>
              <a:rPr lang="et-EE" dirty="0" err="1" smtClean="0"/>
              <a:t>Government</a:t>
            </a:r>
            <a:r>
              <a:rPr lang="et-EE" dirty="0" smtClean="0"/>
              <a:t>.</a:t>
            </a:r>
            <a:r>
              <a:rPr lang="et-EE" baseline="0" dirty="0" smtClean="0"/>
              <a:t> </a:t>
            </a:r>
            <a:r>
              <a:rPr lang="et-EE" baseline="0" dirty="0" err="1" smtClean="0"/>
              <a:t>Discretion</a:t>
            </a:r>
            <a:r>
              <a:rPr lang="et-EE" baseline="0" dirty="0" smtClean="0"/>
              <a:t> and </a:t>
            </a:r>
            <a:r>
              <a:rPr lang="et-EE" baseline="0" dirty="0" err="1" smtClean="0"/>
              <a:t>Accountability</a:t>
            </a:r>
            <a:r>
              <a:rPr lang="et-EE" baseline="0" dirty="0" smtClean="0"/>
              <a:t>: A </a:t>
            </a:r>
            <a:r>
              <a:rPr lang="et-EE" baseline="0" dirty="0" err="1" smtClean="0"/>
              <a:t>Diagnostic</a:t>
            </a:r>
            <a:r>
              <a:rPr lang="et-EE" baseline="0" dirty="0" smtClean="0"/>
              <a:t> </a:t>
            </a:r>
            <a:r>
              <a:rPr lang="et-EE" baseline="0" dirty="0" err="1" smtClean="0"/>
              <a:t>Framework</a:t>
            </a:r>
            <a:r>
              <a:rPr lang="et-EE" baseline="0" dirty="0" smtClean="0"/>
              <a:t> </a:t>
            </a:r>
            <a:r>
              <a:rPr lang="et-EE" baseline="0" dirty="0" err="1" smtClean="0"/>
              <a:t>for</a:t>
            </a:r>
            <a:r>
              <a:rPr lang="et-EE" baseline="0" dirty="0" smtClean="0"/>
              <a:t> </a:t>
            </a:r>
            <a:r>
              <a:rPr lang="et-EE" baseline="0" dirty="0" err="1" smtClean="0"/>
              <a:t>Local</a:t>
            </a:r>
            <a:r>
              <a:rPr lang="et-EE" baseline="0" dirty="0" smtClean="0"/>
              <a:t> </a:t>
            </a:r>
            <a:r>
              <a:rPr lang="et-EE" baseline="0" dirty="0" err="1" smtClean="0"/>
              <a:t>Governance</a:t>
            </a:r>
            <a:r>
              <a:rPr lang="et-EE" baseline="0" dirty="0" smtClean="0"/>
              <a:t>. S. </a:t>
            </a:r>
            <a:r>
              <a:rPr lang="et-EE" baseline="0" dirty="0" err="1" smtClean="0"/>
              <a:t>Yilmaz</a:t>
            </a:r>
            <a:r>
              <a:rPr lang="et-EE" baseline="0" dirty="0" smtClean="0"/>
              <a:t>, Y. </a:t>
            </a:r>
            <a:r>
              <a:rPr lang="et-EE" baseline="0" dirty="0" err="1" smtClean="0"/>
              <a:t>Beris</a:t>
            </a:r>
            <a:r>
              <a:rPr lang="et-EE" baseline="0" dirty="0" smtClean="0"/>
              <a:t>, R. </a:t>
            </a:r>
            <a:r>
              <a:rPr lang="et-EE" baseline="0" dirty="0" err="1" smtClean="0"/>
              <a:t>Serrano-Berthet</a:t>
            </a:r>
            <a:r>
              <a:rPr lang="et-EE" baseline="0" dirty="0" smtClean="0"/>
              <a:t>. 2008. </a:t>
            </a:r>
            <a:r>
              <a:rPr lang="et-EE" baseline="0" dirty="0" err="1" smtClean="0"/>
              <a:t>World</a:t>
            </a:r>
            <a:r>
              <a:rPr lang="et-EE" baseline="0" dirty="0" smtClean="0"/>
              <a:t> </a:t>
            </a:r>
            <a:r>
              <a:rPr lang="et-EE" baseline="0" dirty="0" err="1" smtClean="0"/>
              <a:t>bank</a:t>
            </a:r>
            <a:r>
              <a:rPr lang="et-EE" baseline="0" dirty="0" smtClean="0"/>
              <a:t>. </a:t>
            </a:r>
            <a:r>
              <a:rPr lang="et-EE" baseline="0" dirty="0" err="1" smtClean="0"/>
              <a:t>Social</a:t>
            </a:r>
            <a:r>
              <a:rPr lang="et-EE" baseline="0" dirty="0" smtClean="0"/>
              <a:t> </a:t>
            </a:r>
            <a:r>
              <a:rPr lang="et-EE" baseline="0" dirty="0" err="1" smtClean="0"/>
              <a:t>development</a:t>
            </a:r>
            <a:r>
              <a:rPr lang="et-EE" baseline="0" dirty="0" smtClean="0"/>
              <a:t> </a:t>
            </a:r>
            <a:r>
              <a:rPr lang="et-EE" baseline="0" dirty="0" err="1" smtClean="0"/>
              <a:t>working</a:t>
            </a:r>
            <a:r>
              <a:rPr lang="et-EE" baseline="0" dirty="0" smtClean="0"/>
              <a:t> </a:t>
            </a:r>
            <a:r>
              <a:rPr lang="et-EE" baseline="0" dirty="0" err="1" smtClean="0"/>
              <a:t>papers</a:t>
            </a:r>
            <a:r>
              <a:rPr lang="et-EE" baseline="0" dirty="0" smtClean="0"/>
              <a:t>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48083-1021-4D2E-970B-488D47C1177A}" type="slidenum">
              <a:rPr lang="et-EE" smtClean="0"/>
              <a:pPr>
                <a:defRPr/>
              </a:pPr>
              <a:t>9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1392603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OECD </a:t>
            </a:r>
            <a:r>
              <a:rPr lang="et-EE" dirty="0" err="1" smtClean="0"/>
              <a:t>Key</a:t>
            </a:r>
            <a:r>
              <a:rPr lang="et-EE" dirty="0" smtClean="0"/>
              <a:t> </a:t>
            </a:r>
            <a:r>
              <a:rPr lang="et-EE" dirty="0" err="1" smtClean="0"/>
              <a:t>Data</a:t>
            </a:r>
            <a:r>
              <a:rPr lang="et-EE" dirty="0" smtClean="0"/>
              <a:t> 2016</a:t>
            </a:r>
          </a:p>
          <a:p>
            <a:r>
              <a:rPr lang="et-EE" dirty="0" smtClean="0"/>
              <a:t>Andmed</a:t>
            </a:r>
            <a:r>
              <a:rPr lang="et-EE" baseline="0" dirty="0" smtClean="0"/>
              <a:t> Eesti kohta Rahandusministeerium.</a:t>
            </a:r>
          </a:p>
          <a:p>
            <a:r>
              <a:rPr lang="et-EE" baseline="0" dirty="0" smtClean="0"/>
              <a:t>Taani I tasandi kulude osakaalu andmed pärinevad Taani omavalitsusliidult – nende andmetel peaks olema I tasand 48%+ II tasand 22% ehk kokku 70% KOV tasandil.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48083-1021-4D2E-970B-488D47C1177A}" type="slidenum">
              <a:rPr lang="et-EE" smtClean="0"/>
              <a:pPr>
                <a:defRPr/>
              </a:pPr>
              <a:t>10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3428622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4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522031" cy="11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defRPr>
                <a:latin typeface="Arial" pitchFamily="34" charset="0"/>
                <a:cs typeface="Arial" pitchFamily="34" charset="0"/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  <a:prstGeom prst="rect">
            <a:avLst/>
          </a:prstGeo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6" name="Picture 5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9" name="Picture 8" descr="0_rahandusmin_vapp_est_blac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1" y="352800"/>
            <a:ext cx="3477729" cy="1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00" y="2196133"/>
            <a:ext cx="7200000" cy="1800000"/>
          </a:xfrm>
        </p:spPr>
        <p:txBody>
          <a:bodyPr/>
          <a:lstStyle/>
          <a:p>
            <a:r>
              <a:rPr lang="et-EE" altLang="en-US" dirty="0" smtClean="0">
                <a:solidFill>
                  <a:srgbClr val="FFFF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Avalike teenuste kvaliteedi ja efektiivsuse suurendamine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00" y="4788421"/>
            <a:ext cx="7200000" cy="1728000"/>
          </a:xfrm>
        </p:spPr>
        <p:txBody>
          <a:bodyPr/>
          <a:lstStyle/>
          <a:p>
            <a:endParaRPr lang="et-EE" altLang="en-US" sz="2000" dirty="0" smtClean="0">
              <a:solidFill>
                <a:srgbClr val="FFFFFF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endParaRPr lang="et-EE" altLang="en-US" sz="2000" dirty="0" smtClean="0">
              <a:solidFill>
                <a:srgbClr val="FFFFFF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endParaRPr lang="et-EE" altLang="en-US" sz="2000" dirty="0" smtClean="0">
              <a:solidFill>
                <a:srgbClr val="FFFFFF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et-EE" altLang="en-US" sz="2000" dirty="0" smtClean="0">
                <a:solidFill>
                  <a:srgbClr val="FFFFF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Rahandusministeerium</a:t>
            </a:r>
            <a:endParaRPr lang="et-EE" altLang="en-US" sz="2000" dirty="0">
              <a:solidFill>
                <a:srgbClr val="FFFFFF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endParaRPr lang="et-EE" altLang="en-US" sz="2000" dirty="0">
              <a:solidFill>
                <a:srgbClr val="FFFFFF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602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287" y="315742"/>
            <a:ext cx="8291834" cy="1545379"/>
          </a:xfrm>
        </p:spPr>
        <p:txBody>
          <a:bodyPr/>
          <a:lstStyle/>
          <a:p>
            <a:r>
              <a:rPr lang="et-EE" dirty="0" smtClean="0"/>
              <a:t>Põhjamaad võrdluses. </a:t>
            </a:r>
            <a:br>
              <a:rPr lang="et-EE" dirty="0" smtClean="0"/>
            </a:br>
            <a:r>
              <a:rPr lang="et-EE" dirty="0" smtClean="0"/>
              <a:t>Vastutus vastavalt suurusele?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287" y="1719380"/>
            <a:ext cx="8291834" cy="4181352"/>
          </a:xfrm>
        </p:spPr>
        <p:txBody>
          <a:bodyPr/>
          <a:lstStyle/>
          <a:p>
            <a:pPr>
              <a:buNone/>
            </a:pPr>
            <a:r>
              <a:rPr lang="et-EE" sz="1968" dirty="0"/>
              <a:t>Omavalitsuse mediaankeskmine elanike arv vs omavalitsussektori kulude osakaal valitsussektori kogukuludest 2014: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968" dirty="0"/>
              <a:t>Taani 43 tuhat - 64% (kaks tasandit, sh kuludest 2/3 on I tasandil)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968" dirty="0"/>
              <a:t>Rootsi 15 tuhat – 49% (kaks tasandit)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968" dirty="0">
                <a:solidFill>
                  <a:schemeClr val="accent6"/>
                </a:solidFill>
              </a:rPr>
              <a:t>Eesti (2018.a alates) 10 tuhat – ?%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968" dirty="0"/>
              <a:t>Soome 6 tuhat - 41% (üks tasand)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968" dirty="0"/>
              <a:t>Norra 5 tuhat – 46% (kaks tasandit)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968" dirty="0">
                <a:solidFill>
                  <a:schemeClr val="accent6"/>
                </a:solidFill>
              </a:rPr>
              <a:t>Eesti 2 tuhat – 24%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968" dirty="0"/>
              <a:t>Island 1 tuhat – 46% (üks tasand)</a:t>
            </a:r>
          </a:p>
          <a:p>
            <a:endParaRPr lang="et-EE" sz="1968" dirty="0"/>
          </a:p>
          <a:p>
            <a:r>
              <a:rPr lang="et-EE" sz="1968" dirty="0"/>
              <a:t>Eestis on 2017</a:t>
            </a:r>
            <a:r>
              <a:rPr lang="et-EE" sz="1968" dirty="0" smtClean="0"/>
              <a:t>. a </a:t>
            </a:r>
            <a:r>
              <a:rPr lang="et-EE" sz="1968" dirty="0"/>
              <a:t>21%-</a:t>
            </a:r>
            <a:r>
              <a:rPr lang="et-EE" sz="1968" dirty="0" err="1"/>
              <a:t>il</a:t>
            </a:r>
            <a:r>
              <a:rPr lang="et-EE" sz="1968" dirty="0"/>
              <a:t> omavalitsustes </a:t>
            </a:r>
            <a:r>
              <a:rPr lang="et-EE" sz="1968" u="sng" dirty="0"/>
              <a:t>rohkem</a:t>
            </a:r>
            <a:r>
              <a:rPr lang="et-EE" sz="1968" dirty="0"/>
              <a:t> kui 5000 elanikku. </a:t>
            </a:r>
          </a:p>
          <a:p>
            <a:r>
              <a:rPr lang="et-EE" sz="1968" dirty="0"/>
              <a:t>2018</a:t>
            </a:r>
            <a:r>
              <a:rPr lang="et-EE" sz="1968" dirty="0" smtClean="0"/>
              <a:t>. a </a:t>
            </a:r>
            <a:r>
              <a:rPr lang="et-EE" sz="1968" dirty="0"/>
              <a:t>alates on 7%-</a:t>
            </a:r>
            <a:r>
              <a:rPr lang="et-EE" sz="1968" dirty="0" err="1"/>
              <a:t>il</a:t>
            </a:r>
            <a:r>
              <a:rPr lang="et-EE" sz="1968" dirty="0"/>
              <a:t> omavalitsustes </a:t>
            </a:r>
            <a:r>
              <a:rPr lang="et-EE" sz="1968" u="sng" dirty="0"/>
              <a:t>vähem</a:t>
            </a:r>
            <a:r>
              <a:rPr lang="et-EE" sz="1968" dirty="0"/>
              <a:t> kui 5000 elanikku.</a:t>
            </a:r>
          </a:p>
        </p:txBody>
      </p:sp>
      <p:sp>
        <p:nvSpPr>
          <p:cNvPr id="4" name="Curved Right Arrow 3"/>
          <p:cNvSpPr/>
          <p:nvPr/>
        </p:nvSpPr>
        <p:spPr>
          <a:xfrm rot="10800000" flipH="1">
            <a:off x="107282" y="3420270"/>
            <a:ext cx="566963" cy="151216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995" tIns="44998" rIns="89995" bIns="449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6542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Aitäh!</a:t>
            </a:r>
            <a:endParaRPr lang="en-US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96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287" y="315741"/>
            <a:ext cx="8291834" cy="1049287"/>
          </a:xfrm>
        </p:spPr>
        <p:txBody>
          <a:bodyPr/>
          <a:lstStyle/>
          <a:p>
            <a:r>
              <a:rPr lang="et-EE" dirty="0" smtClean="0"/>
              <a:t>Paremad avalikud teenused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9043" y="1223507"/>
          <a:ext cx="8291761" cy="4851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730131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287" y="315741"/>
            <a:ext cx="8291834" cy="836676"/>
          </a:xfrm>
        </p:spPr>
        <p:txBody>
          <a:bodyPr/>
          <a:lstStyle/>
          <a:p>
            <a:r>
              <a:rPr lang="et-EE" dirty="0" smtClean="0"/>
              <a:t>Autonoomsed kohalikud omavalitsused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287" y="1365028"/>
            <a:ext cx="8291834" cy="4535704"/>
          </a:xfrm>
        </p:spPr>
        <p:txBody>
          <a:bodyPr/>
          <a:lstStyle/>
          <a:p>
            <a:endParaRPr lang="et-EE" sz="2362" dirty="0" smtClean="0"/>
          </a:p>
          <a:p>
            <a:r>
              <a:rPr lang="et-EE" sz="2362" dirty="0" smtClean="0"/>
              <a:t>Üks </a:t>
            </a:r>
            <a:r>
              <a:rPr lang="et-EE" sz="2362" dirty="0"/>
              <a:t>lahendus ei sobi kõigile ja kõikjal!</a:t>
            </a:r>
          </a:p>
          <a:p>
            <a:endParaRPr lang="en-US" sz="2362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362" dirty="0" smtClean="0"/>
              <a:t>Nõuded tulemustele, mitte sisenditele.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362" dirty="0" smtClean="0"/>
              <a:t>KOV </a:t>
            </a:r>
            <a:r>
              <a:rPr lang="et-EE" sz="2362" dirty="0"/>
              <a:t>valib </a:t>
            </a:r>
            <a:r>
              <a:rPr lang="et-EE" sz="2362" dirty="0" smtClean="0"/>
              <a:t>lahenduse.</a:t>
            </a:r>
            <a:endParaRPr lang="et-EE" sz="2362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362" dirty="0"/>
              <a:t>KOV vastutus elanike, mitte riigi ees</a:t>
            </a:r>
            <a:r>
              <a:rPr lang="et-EE" sz="2362" dirty="0" smtClean="0"/>
              <a:t>.</a:t>
            </a:r>
            <a:endParaRPr lang="et-EE" sz="2362" dirty="0"/>
          </a:p>
        </p:txBody>
      </p:sp>
    </p:spTree>
    <p:extLst>
      <p:ext uri="{BB962C8B-B14F-4D97-AF65-F5344CB8AC3E}">
        <p14:creationId xmlns:p14="http://schemas.microsoft.com/office/powerpoint/2010/main" xmlns="" val="187430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287" y="315741"/>
            <a:ext cx="8291834" cy="836676"/>
          </a:xfrm>
        </p:spPr>
        <p:txBody>
          <a:bodyPr/>
          <a:lstStyle/>
          <a:p>
            <a:r>
              <a:rPr lang="et-EE" dirty="0" smtClean="0"/>
              <a:t>Sihtotstarbelisuse kaotamine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287" y="1365028"/>
            <a:ext cx="8291834" cy="4535704"/>
          </a:xfrm>
        </p:spPr>
        <p:txBody>
          <a:bodyPr/>
          <a:lstStyle/>
          <a:p>
            <a:r>
              <a:rPr lang="et-EE" sz="2362" dirty="0"/>
              <a:t>Raha ära kulutamine ei ole tulemus!</a:t>
            </a:r>
          </a:p>
          <a:p>
            <a:endParaRPr lang="et-EE" sz="2362" dirty="0"/>
          </a:p>
          <a:p>
            <a:r>
              <a:rPr lang="et-EE" sz="2362" dirty="0"/>
              <a:t>Sihtotstarbetu rahastamise eelised: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sz="2362" dirty="0" smtClean="0"/>
              <a:t> KOV </a:t>
            </a:r>
            <a:r>
              <a:rPr lang="et-EE" sz="2362" dirty="0"/>
              <a:t>saab ressurssi suunata paindlikult vastavalt kohapealsetele vajadustele.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sz="2362" dirty="0" smtClean="0"/>
              <a:t> </a:t>
            </a:r>
            <a:r>
              <a:rPr lang="et-EE" sz="2362" dirty="0"/>
              <a:t>Motivatsioon teha otstarbekaid otsuseid (kasu on lokaalne).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sz="2362" dirty="0" smtClean="0"/>
              <a:t> Paindlikud ja integreeritud lahendused.</a:t>
            </a:r>
            <a:endParaRPr lang="et-EE" sz="2362" dirty="0"/>
          </a:p>
          <a:p>
            <a:pPr>
              <a:buFont typeface="Arial" panose="020B0604020202020204" pitchFamily="34" charset="0"/>
              <a:buChar char="•"/>
            </a:pPr>
            <a:r>
              <a:rPr lang="et-EE" sz="2362" dirty="0" smtClean="0"/>
              <a:t> Vastutus </a:t>
            </a:r>
            <a:r>
              <a:rPr lang="et-EE" sz="2362" dirty="0"/>
              <a:t>tulemuste, mitte kulutamise eest.</a:t>
            </a:r>
          </a:p>
        </p:txBody>
      </p:sp>
    </p:spTree>
    <p:extLst>
      <p:ext uri="{BB962C8B-B14F-4D97-AF65-F5344CB8AC3E}">
        <p14:creationId xmlns:p14="http://schemas.microsoft.com/office/powerpoint/2010/main" xmlns="" val="390915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287" y="315742"/>
            <a:ext cx="8291834" cy="1545379"/>
          </a:xfrm>
        </p:spPr>
        <p:txBody>
          <a:bodyPr/>
          <a:lstStyle/>
          <a:p>
            <a:r>
              <a:rPr lang="et-EE" dirty="0" smtClean="0"/>
              <a:t>Teadmine ja läbipaistvus</a:t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287" y="1719380"/>
            <a:ext cx="8291834" cy="4181352"/>
          </a:xfrm>
        </p:spPr>
        <p:txBody>
          <a:bodyPr/>
          <a:lstStyle/>
          <a:p>
            <a:pPr>
              <a:buNone/>
            </a:pPr>
            <a:r>
              <a:rPr lang="et-EE" sz="2559" dirty="0"/>
              <a:t>Tulemuste saavutamine nõuab teadmisi, mitte üksnes raha.</a:t>
            </a:r>
          </a:p>
          <a:p>
            <a:pPr>
              <a:buNone/>
            </a:pPr>
            <a:endParaRPr lang="et-EE" sz="2559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559" dirty="0" smtClean="0"/>
              <a:t>Igal </a:t>
            </a:r>
            <a:r>
              <a:rPr lang="et-EE" sz="2559" dirty="0" smtClean="0"/>
              <a:t>valdkonnas </a:t>
            </a:r>
            <a:r>
              <a:rPr lang="et-EE" sz="2559" dirty="0"/>
              <a:t>tuleb kujundada seiresüsteem, mis võimaldab </a:t>
            </a:r>
            <a:r>
              <a:rPr lang="et-EE" sz="2559" dirty="0" smtClean="0"/>
              <a:t>saada teadlikuks </a:t>
            </a:r>
            <a:r>
              <a:rPr lang="et-EE" sz="2559" dirty="0"/>
              <a:t>teenustasemetest erinevates piirkondades.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559" dirty="0"/>
              <a:t>Kodanikele tuleb luua võimalus saada lihtsal ja mugaval viisil teadlikuks teenuste tasemetest elukohas võrreldes muude piirkondadega.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559" dirty="0"/>
              <a:t>Kodanik peab saama anda tagasisidet.</a:t>
            </a:r>
          </a:p>
        </p:txBody>
      </p:sp>
    </p:spTree>
    <p:extLst>
      <p:ext uri="{BB962C8B-B14F-4D97-AF65-F5344CB8AC3E}">
        <p14:creationId xmlns:p14="http://schemas.microsoft.com/office/powerpoint/2010/main" xmlns="" val="377128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Teenustasemete portaal (näide1)</a:t>
            </a:r>
            <a:endParaRPr lang="et-EE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700947" y="1010676"/>
          <a:ext cx="7077761" cy="5048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2"/>
          <p:cNvSpPr txBox="1"/>
          <p:nvPr/>
        </p:nvSpPr>
        <p:spPr>
          <a:xfrm>
            <a:off x="6617926" y="2533087"/>
            <a:ext cx="298480" cy="25898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9952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t-EE" sz="1083" kern="0" dirty="0">
                <a:solidFill>
                  <a:srgbClr val="FF0000"/>
                </a:solidFill>
                <a:latin typeface="Calibri" panose="020F0502020204030204"/>
              </a:rPr>
              <a:t>-1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7227103" y="2793468"/>
            <a:ext cx="321279" cy="26038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9952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t-EE" sz="1083" kern="0">
                <a:solidFill>
                  <a:srgbClr val="00B050"/>
                </a:solidFill>
                <a:latin typeface="Calibri" panose="020F0502020204030204"/>
              </a:rPr>
              <a:t>+2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5183582" y="4959682"/>
            <a:ext cx="298480" cy="25898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9952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t-EE" sz="1083" kern="0" dirty="0">
                <a:solidFill>
                  <a:srgbClr val="FF0000"/>
                </a:solidFill>
                <a:latin typeface="Calibri" panose="020F0502020204030204"/>
              </a:rPr>
              <a:t>-2</a:t>
            </a:r>
          </a:p>
        </p:txBody>
      </p:sp>
      <p:sp>
        <p:nvSpPr>
          <p:cNvPr id="8" name="TextBox 5"/>
          <p:cNvSpPr txBox="1"/>
          <p:nvPr/>
        </p:nvSpPr>
        <p:spPr>
          <a:xfrm>
            <a:off x="6201670" y="5220062"/>
            <a:ext cx="298480" cy="25898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9952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t-EE" sz="1083" kern="0">
                <a:solidFill>
                  <a:srgbClr val="FF0000"/>
                </a:solidFill>
                <a:latin typeface="Calibri" panose="020F0502020204030204"/>
              </a:rPr>
              <a:t>-2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513" y="2144844"/>
            <a:ext cx="1297248" cy="129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75930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Teenustasemete portaal (näide2) Põhiharidus</a:t>
            </a:r>
            <a:endParaRPr lang="et-EE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460158" y="1294158"/>
          <a:ext cx="8150093" cy="4748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7"/>
          <p:cNvSpPr txBox="1"/>
          <p:nvPr/>
        </p:nvSpPr>
        <p:spPr>
          <a:xfrm>
            <a:off x="6555010" y="1506769"/>
            <a:ext cx="337945" cy="2756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1083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11" name="TextBox 8"/>
          <p:cNvSpPr txBox="1"/>
          <p:nvPr/>
        </p:nvSpPr>
        <p:spPr>
          <a:xfrm>
            <a:off x="5917177" y="3065918"/>
            <a:ext cx="337945" cy="2756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1083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12" name="TextBox 9"/>
          <p:cNvSpPr txBox="1"/>
          <p:nvPr/>
        </p:nvSpPr>
        <p:spPr>
          <a:xfrm>
            <a:off x="5279343" y="5050288"/>
            <a:ext cx="337945" cy="2756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1083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3" name="TextBox 10"/>
          <p:cNvSpPr txBox="1"/>
          <p:nvPr/>
        </p:nvSpPr>
        <p:spPr>
          <a:xfrm>
            <a:off x="7830677" y="2657516"/>
            <a:ext cx="368491" cy="2756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1083" dirty="0">
                <a:solidFill>
                  <a:srgbClr val="00B050"/>
                </a:solidFill>
              </a:rPr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xmlns="" val="3261135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287" y="315741"/>
            <a:ext cx="8291834" cy="836676"/>
          </a:xfrm>
        </p:spPr>
        <p:txBody>
          <a:bodyPr/>
          <a:lstStyle/>
          <a:p>
            <a:r>
              <a:rPr lang="et-EE" dirty="0" smtClean="0"/>
              <a:t>Nõustav riik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287" y="1365028"/>
            <a:ext cx="8291834" cy="4535704"/>
          </a:xfrm>
        </p:spPr>
        <p:txBody>
          <a:bodyPr/>
          <a:lstStyle/>
          <a:p>
            <a:r>
              <a:rPr lang="et-EE" sz="2362" dirty="0"/>
              <a:t>Omavalitsus soovib oma elanikele parimat, teab paremini kuidas seda saavutada ning vastutab elanike eest otseselt. Riigi </a:t>
            </a:r>
            <a:r>
              <a:rPr lang="et-EE" sz="2362" dirty="0" smtClean="0"/>
              <a:t>ülesanne on </a:t>
            </a:r>
            <a:r>
              <a:rPr lang="et-EE" sz="2362" dirty="0"/>
              <a:t>olla ekspert arengute suunamise </a:t>
            </a:r>
            <a:r>
              <a:rPr lang="et-EE" sz="2362" dirty="0" smtClean="0"/>
              <a:t>osas (lisaks poliitika kujundamisele).</a:t>
            </a:r>
            <a:endParaRPr lang="et-EE" sz="2362" dirty="0"/>
          </a:p>
          <a:p>
            <a:endParaRPr lang="et-EE" sz="2362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362" dirty="0"/>
              <a:t>Järelevalve asemel nõustamine.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362" dirty="0"/>
              <a:t>Käsutäitjate asemel partnerid.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362" dirty="0"/>
              <a:t>Paremate praktikate tuvastamine, analüüsimine ja levitamine.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362" dirty="0"/>
              <a:t>Abimeetmed kujundatud sihitult (mahajääjatele), mitte universaalsena.</a:t>
            </a:r>
          </a:p>
        </p:txBody>
      </p:sp>
    </p:spTree>
    <p:extLst>
      <p:ext uri="{BB962C8B-B14F-4D97-AF65-F5344CB8AC3E}">
        <p14:creationId xmlns:p14="http://schemas.microsoft.com/office/powerpoint/2010/main" xmlns="" val="1533227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287" y="315742"/>
            <a:ext cx="8291834" cy="1545379"/>
          </a:xfrm>
        </p:spPr>
        <p:txBody>
          <a:bodyPr/>
          <a:lstStyle/>
          <a:p>
            <a:r>
              <a:rPr lang="et-EE" dirty="0" smtClean="0"/>
              <a:t>Teooria vs praktika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287" y="1719380"/>
            <a:ext cx="8291834" cy="4181352"/>
          </a:xfrm>
        </p:spPr>
        <p:txBody>
          <a:bodyPr/>
          <a:lstStyle/>
          <a:p>
            <a:pPr>
              <a:buNone/>
            </a:pPr>
            <a:r>
              <a:rPr lang="en-US" sz="2756" dirty="0"/>
              <a:t>“All these considerations suggest that, even when earmarking cannot be rationalized by conventional economic arguments, some political benefits nevertheless remain.”</a:t>
            </a:r>
          </a:p>
          <a:p>
            <a:pPr>
              <a:buNone/>
            </a:pPr>
            <a:endParaRPr lang="en-US" sz="2756" dirty="0"/>
          </a:p>
          <a:p>
            <a:pPr>
              <a:buNone/>
            </a:pPr>
            <a:r>
              <a:rPr lang="en-US" sz="1772" dirty="0"/>
              <a:t>Earmarked grants and accountability in government. R.M. Bird, M.</a:t>
            </a:r>
            <a:r>
              <a:rPr lang="et-EE" sz="1772" dirty="0"/>
              <a:t> </a:t>
            </a:r>
            <a:r>
              <a:rPr lang="en-US" sz="1772" dirty="0"/>
              <a:t>Smart 2009. SSRN Electronical Journal.</a:t>
            </a:r>
          </a:p>
        </p:txBody>
      </p:sp>
    </p:spTree>
    <p:extLst>
      <p:ext uri="{BB962C8B-B14F-4D97-AF65-F5344CB8AC3E}">
        <p14:creationId xmlns:p14="http://schemas.microsoft.com/office/powerpoint/2010/main" xmlns="" val="3990218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481</Words>
  <Application>Microsoft Office PowerPoint</Application>
  <PresentationFormat>Custom</PresentationFormat>
  <Paragraphs>76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Avalike teenuste kvaliteedi ja efektiivsuse suurendamine</vt:lpstr>
      <vt:lpstr>Paremad avalikud teenused</vt:lpstr>
      <vt:lpstr>Autonoomsed kohalikud omavalitsused</vt:lpstr>
      <vt:lpstr>Sihtotstarbelisuse kaotamine</vt:lpstr>
      <vt:lpstr>Teadmine ja läbipaistvus </vt:lpstr>
      <vt:lpstr>Teenustasemete portaal (näide1)</vt:lpstr>
      <vt:lpstr>Teenustasemete portaal (näide2) Põhiharidus</vt:lpstr>
      <vt:lpstr>Nõustav riik</vt:lpstr>
      <vt:lpstr>Teooria vs praktika </vt:lpstr>
      <vt:lpstr>Põhjamaad võrdluses.  Vastutus vastavalt suurusele? </vt:lpstr>
      <vt:lpstr>Aitäh!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2014-05-22T10:54:17Z</dcterms:created>
  <dcterms:modified xsi:type="dcterms:W3CDTF">2017-04-19T04:55:59Z</dcterms:modified>
</cp:coreProperties>
</file>