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3" r:id="rId2"/>
  </p:sldMasterIdLst>
  <p:notesMasterIdLst>
    <p:notesMasterId r:id="rId24"/>
  </p:notesMasterIdLst>
  <p:handoutMasterIdLst>
    <p:handoutMasterId r:id="rId25"/>
  </p:handoutMasterIdLst>
  <p:sldIdLst>
    <p:sldId id="392" r:id="rId3"/>
    <p:sldId id="411" r:id="rId4"/>
    <p:sldId id="366" r:id="rId5"/>
    <p:sldId id="368" r:id="rId6"/>
    <p:sldId id="394" r:id="rId7"/>
    <p:sldId id="395" r:id="rId8"/>
    <p:sldId id="396" r:id="rId9"/>
    <p:sldId id="397" r:id="rId10"/>
    <p:sldId id="398" r:id="rId11"/>
    <p:sldId id="399" r:id="rId12"/>
    <p:sldId id="401" r:id="rId13"/>
    <p:sldId id="403" r:id="rId14"/>
    <p:sldId id="404" r:id="rId15"/>
    <p:sldId id="406" r:id="rId16"/>
    <p:sldId id="400" r:id="rId17"/>
    <p:sldId id="407" r:id="rId18"/>
    <p:sldId id="408" r:id="rId19"/>
    <p:sldId id="413" r:id="rId20"/>
    <p:sldId id="409" r:id="rId21"/>
    <p:sldId id="410" r:id="rId22"/>
    <p:sldId id="261" r:id="rId2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071"/>
    <a:srgbClr val="525E77"/>
    <a:srgbClr val="4E7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0895" autoAdjust="0"/>
  </p:normalViewPr>
  <p:slideViewPr>
    <p:cSldViewPr snapToObjects="1">
      <p:cViewPr varScale="1">
        <p:scale>
          <a:sx n="58" d="100"/>
          <a:sy n="58" d="100"/>
        </p:scale>
        <p:origin x="17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AA1E3-8B3A-46C1-A44D-9BB1F92DAEF6}" type="datetimeFigureOut">
              <a:rPr lang="et-EE" smtClean="0"/>
              <a:pPr/>
              <a:t>18.10.2016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6AC05-EC7A-4712-B5F9-2E5EF046E3A3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6246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57B61-1E30-46A6-8C43-4782E901313E}" type="datetimeFigureOut">
              <a:rPr lang="et-EE" smtClean="0"/>
              <a:pPr/>
              <a:t>18.10.2016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72967-4CBA-464F-913D-3EC7250A527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48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6D3-6729-408C-ADF8-46BA6D225A1D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855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DD6D3-6729-408C-ADF8-46BA6D225A1D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833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72967-4CBA-464F-913D-3EC7250A5270}" type="slidenum">
              <a:rPr lang="et-EE" smtClean="0"/>
              <a:pPr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8900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"/>
            <a:ext cx="42926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39" y="-5680"/>
            <a:ext cx="8018861" cy="689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99534"/>
            <a:ext cx="36036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457200" y="908720"/>
            <a:ext cx="8229600" cy="4536504"/>
          </a:xfrm>
        </p:spPr>
        <p:txBody>
          <a:bodyPr/>
          <a:lstStyle>
            <a:lvl1pPr>
              <a:defRPr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815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2"/>
          <p:cNvSpPr>
            <a:spLocks noGrp="1"/>
          </p:cNvSpPr>
          <p:nvPr>
            <p:ph idx="1" hasCustomPrompt="1"/>
          </p:nvPr>
        </p:nvSpPr>
        <p:spPr>
          <a:xfrm>
            <a:off x="457200" y="980729"/>
            <a:ext cx="8229600" cy="635609"/>
          </a:xfrm>
        </p:spPr>
        <p:txBody>
          <a:bodyPr/>
          <a:lstStyle>
            <a:lvl1pPr>
              <a:defRPr sz="4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457200" y="1772816"/>
            <a:ext cx="8229600" cy="3672408"/>
          </a:xfrm>
        </p:spPr>
        <p:txBody>
          <a:bodyPr/>
          <a:lstStyle>
            <a:lvl1pPr>
              <a:defRPr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7191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laadi muutmiseks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A91A6-CE93-460A-9FE5-01B80411884A}" type="datetimeFigureOut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18.10.2016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48181-6A1F-445F-906F-693205DDB4F4}" type="slidenum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048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731273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A91A6-CE93-460A-9FE5-01B80411884A}" type="datetimeFigureOut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18.10.2016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48181-6A1F-445F-906F-693205DDB4F4}" type="slidenum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8" name="Picture 7" descr="logo sisetur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257800"/>
            <a:ext cx="1756474" cy="1524000"/>
          </a:xfrm>
          <a:prstGeom prst="rect">
            <a:avLst/>
          </a:prstGeom>
        </p:spPr>
      </p:pic>
      <p:pic>
        <p:nvPicPr>
          <p:cNvPr id="9" name="Picture 8" descr="muster siseturi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0"/>
            <a:ext cx="6311900" cy="2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65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t-EE"/>
              <a:t>Muutke tiitli laadi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A91A6-CE93-460A-9FE5-01B80411884A}" type="datetimeFigureOut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18.10.2016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048181-6A1F-445F-906F-693205DDB4F4}" type="slidenum">
              <a:rPr lang="et-EE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t-EE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8" name="Picture 8" descr="muster siseturi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9400" y="0"/>
            <a:ext cx="6311900" cy="2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3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styles</a:t>
            </a:r>
            <a:endParaRPr lang="et-EE" dirty="0"/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7" y="0"/>
            <a:ext cx="72120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90701"/>
            <a:ext cx="36036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41"/>
          </a:xfrm>
          <a:prstGeom prst="rect">
            <a:avLst/>
          </a:prstGeom>
        </p:spPr>
        <p:txBody>
          <a:bodyPr lIns="0" tIns="0" rIns="0" bIns="0"/>
          <a:lstStyle>
            <a:lvl1pPr>
              <a:tabLst/>
              <a:defRPr>
                <a:solidFill>
                  <a:srgbClr val="88888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80984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logo siseturis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0" y="5257800"/>
            <a:ext cx="1755775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2.png" descr="muster siseturis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400" y="0"/>
            <a:ext cx="6311900" cy="233521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635611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4000">
                <a:solidFill>
                  <a:srgbClr val="573316"/>
                </a:solidFill>
              </a:defRPr>
            </a:lvl1pPr>
            <a:lvl2pPr marL="865414" indent="-408214" defTabSz="4572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–"/>
              <a:defRPr sz="4000">
                <a:solidFill>
                  <a:srgbClr val="573316"/>
                </a:solidFill>
              </a:defRPr>
            </a:lvl2pPr>
            <a:lvl3pPr marL="1295400" indent="-381000" defTabSz="4572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4000">
                <a:solidFill>
                  <a:srgbClr val="573316"/>
                </a:solidFill>
              </a:defRPr>
            </a:lvl3pPr>
            <a:lvl4pPr marL="1828800" indent="-457200" defTabSz="4572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–"/>
              <a:defRPr sz="4000">
                <a:solidFill>
                  <a:srgbClr val="573316"/>
                </a:solidFill>
              </a:defRPr>
            </a:lvl4pPr>
            <a:lvl5pPr marL="2286000" indent="-457200" defTabSz="457200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»"/>
              <a:defRPr sz="4000">
                <a:solidFill>
                  <a:srgbClr val="57331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331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331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331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331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73316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677179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t-EE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048181-6A1F-445F-906F-693205DDB4F4}" type="slidenum">
              <a:rPr lang="et-EE" smtClean="0">
                <a:solidFill>
                  <a:prstClr val="black"/>
                </a:solidFill>
              </a:rPr>
              <a:pPr defTabSz="914400"/>
              <a:t>‹#›</a:t>
            </a:fld>
            <a:endParaRPr lang="et-EE">
              <a:solidFill>
                <a:prstClr val="black"/>
              </a:solidFill>
            </a:endParaRPr>
          </a:p>
        </p:txBody>
      </p:sp>
      <p:pic>
        <p:nvPicPr>
          <p:cNvPr id="5" name="Picture 8" descr="muster siseturi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6311900" cy="23351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r>
              <a:rPr lang="et-EE" dirty="0">
                <a:solidFill>
                  <a:prstClr val="black"/>
                </a:solidFill>
              </a:rPr>
              <a:t>&gt;&gt; visitestonia.com</a:t>
            </a:r>
          </a:p>
        </p:txBody>
      </p:sp>
      <p:pic>
        <p:nvPicPr>
          <p:cNvPr id="6" name="Picture 5" descr="logo siseturism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9000" y="5257800"/>
            <a:ext cx="175647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styles</a:t>
            </a:r>
            <a:endParaRPr lang="et-EE" dirty="0"/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65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7" y="0"/>
            <a:ext cx="721201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90701"/>
            <a:ext cx="36036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C251-C4F8-F541-B13C-79EC92FCC0D5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9FCB-F8DA-DA4E-B581-1F7DA1E0F8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ogo siseturis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755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uster siseturis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119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73238"/>
            <a:ext cx="6897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004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orthestonia.e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orthestonia.ee/huvitaja-puhkamisvoimalused-eesti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interregbaltic.eu/hom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orthestonia.ee/pohja-eesti-turismi-ulevaade-ava-lava-tallinn-uritusel-osalemise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854771" y="1545028"/>
            <a:ext cx="7772400" cy="147002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297179">
              <a:defRPr sz="1800"/>
            </a:pPr>
            <a:r>
              <a:rPr lang="et-EE" sz="2800" b="1" dirty="0">
                <a:latin typeface="Cambria" panose="02040503050406030204" pitchFamily="18" charset="0"/>
              </a:rPr>
              <a:t>SA Põhja-Eesti Turism </a:t>
            </a:r>
            <a:br>
              <a:rPr lang="et-EE" sz="2800" b="1" dirty="0">
                <a:latin typeface="Cambria" panose="02040503050406030204" pitchFamily="18" charset="0"/>
              </a:rPr>
            </a:br>
            <a:r>
              <a:rPr lang="et-EE" sz="2800" b="1" dirty="0">
                <a:latin typeface="Cambria" panose="02040503050406030204" pitchFamily="18" charset="0"/>
              </a:rPr>
              <a:t>tegevusülevaade 2016/ </a:t>
            </a:r>
            <a:br>
              <a:rPr lang="et-EE" sz="2800" b="1" dirty="0">
                <a:latin typeface="Cambria" panose="02040503050406030204" pitchFamily="18" charset="0"/>
              </a:rPr>
            </a:br>
            <a:r>
              <a:rPr lang="et-EE" sz="2800" b="1" dirty="0">
                <a:latin typeface="Cambria" panose="02040503050406030204" pitchFamily="18" charset="0"/>
              </a:rPr>
              <a:t>HOL aktiivse tegevuse taastamisest</a:t>
            </a:r>
            <a:endParaRPr sz="2800" b="1" dirty="0">
              <a:latin typeface="Cambria" panose="02040503050406030204" pitchFamily="18" charset="0"/>
            </a:endParaRPr>
          </a:p>
        </p:txBody>
      </p:sp>
      <p:sp>
        <p:nvSpPr>
          <p:cNvPr id="3" name="Shape 212"/>
          <p:cNvSpPr txBox="1">
            <a:spLocks/>
          </p:cNvSpPr>
          <p:nvPr/>
        </p:nvSpPr>
        <p:spPr>
          <a:xfrm>
            <a:off x="783493" y="3823310"/>
            <a:ext cx="7772400" cy="16396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297179">
              <a:defRPr sz="1800"/>
            </a:pPr>
            <a:r>
              <a:rPr lang="et-EE" sz="2400" dirty="0">
                <a:solidFill>
                  <a:prstClr val="black"/>
                </a:solidFill>
                <a:latin typeface="Cambria" panose="02040503050406030204" pitchFamily="18" charset="0"/>
              </a:rPr>
              <a:t>Karmen Paju</a:t>
            </a:r>
          </a:p>
          <a:p>
            <a:pPr defTabSz="297179">
              <a:defRPr sz="1800"/>
            </a:pPr>
            <a:endParaRPr lang="et-EE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defTabSz="297179">
              <a:defRPr sz="1800"/>
            </a:pPr>
            <a:r>
              <a:rPr lang="et-EE" sz="2400" dirty="0">
                <a:solidFill>
                  <a:prstClr val="black"/>
                </a:solidFill>
                <a:latin typeface="Cambria" panose="02040503050406030204" pitchFamily="18" charset="0"/>
              </a:rPr>
              <a:t>HOL volikogu koosolek 19.10.2016</a:t>
            </a:r>
          </a:p>
          <a:p>
            <a:pPr defTabSz="297179">
              <a:defRPr sz="1800"/>
            </a:pPr>
            <a:r>
              <a:rPr lang="et-EE" sz="2400" dirty="0">
                <a:solidFill>
                  <a:prstClr val="black"/>
                </a:solidFill>
                <a:latin typeface="Cambria" panose="02040503050406030204" pitchFamily="18" charset="0"/>
              </a:rPr>
              <a:t>Anija mõis</a:t>
            </a:r>
            <a:endParaRPr lang="fi-FI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5691425"/>
            <a:ext cx="2231210" cy="686806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2" y="5691426"/>
            <a:ext cx="2039318" cy="9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519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t-EE" altLang="et-EE" b="1" dirty="0"/>
              <a:t>SA Põhja-Eesti Turism üllatab</a:t>
            </a:r>
            <a:br>
              <a:rPr lang="et-EE" altLang="et-EE" dirty="0"/>
            </a:br>
            <a:br>
              <a:rPr lang="et-EE" altLang="et-EE" dirty="0"/>
            </a:br>
            <a:r>
              <a:rPr lang="et-EE" altLang="et-EE" dirty="0"/>
              <a:t>Pärast kuudepikkust arendustööd valmis uus moderne ja rohkem organisatsiooni tegevustele orienteeritud veebileht, hiljem lisandus blogi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dirty="0">
                <a:hlinkClick r:id="rId2"/>
              </a:rPr>
              <a:t>www.northestonia.ee</a:t>
            </a:r>
            <a:r>
              <a:rPr lang="et-EE" altLang="et-EE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 altLang="et-E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dirty="0"/>
              <a:t>Põhja-Eesti turismi e-uudiskiri 2 korda aastas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 altLang="et-EE" dirty="0"/>
          </a:p>
          <a:p>
            <a:endParaRPr lang="et-EE" dirty="0"/>
          </a:p>
        </p:txBody>
      </p:sp>
      <p:pic>
        <p:nvPicPr>
          <p:cNvPr id="4" name="Picture 3" descr="C:\Users\Silja\Desktop\PET\LOGOD\pohja-eesti_tu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372"/>
            <a:ext cx="2419964" cy="7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2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t-EE" altLang="et-EE" b="1" u="sng" dirty="0"/>
              <a:t>Kollaste akende koostööprojekt - ootefaas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dirty="0"/>
              <a:t>Kohtumine Anija mõisas Ida-Harju koostöökogu eestvedamisel, 27. juuni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t-EE" altLang="et-EE" dirty="0"/>
            </a:br>
            <a:r>
              <a:rPr lang="et-EE" altLang="et-EE" dirty="0"/>
              <a:t>Projekti nimi: „Elu kahe maailma piiril: Põhja-Eesti ja Lääne-Eesti“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dirty="0"/>
              <a:t>J</a:t>
            </a:r>
            <a:r>
              <a:rPr lang="en-US" altLang="et-EE" dirty="0" err="1"/>
              <a:t>uhtimine</a:t>
            </a:r>
            <a:r>
              <a:rPr lang="en-US" altLang="et-EE" dirty="0"/>
              <a:t> LEADER </a:t>
            </a:r>
            <a:r>
              <a:rPr lang="en-US" altLang="et-EE" dirty="0" err="1"/>
              <a:t>tegevusgruppidele</a:t>
            </a:r>
            <a:r>
              <a:rPr lang="et-EE" altLang="et-EE" dirty="0"/>
              <a:t>, tihe koostöö turismiorganisatsioonidega.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dirty="0"/>
              <a:t>Planeeritav eelarve: 210 000 €</a:t>
            </a:r>
          </a:p>
          <a:p>
            <a:endParaRPr lang="et-EE" dirty="0"/>
          </a:p>
        </p:txBody>
      </p:sp>
      <p:pic>
        <p:nvPicPr>
          <p:cNvPr id="4" name="Picture 3" descr="C:\Users\Silja\Desktop\PET\LOGOD\pohja-eesti_tur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372"/>
            <a:ext cx="2419964" cy="7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45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973608"/>
              </p:ext>
            </p:extLst>
          </p:nvPr>
        </p:nvGraphicFramePr>
        <p:xfrm>
          <a:off x="827584" y="1436343"/>
          <a:ext cx="6644150" cy="5043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8061">
                  <a:extLst>
                    <a:ext uri="{9D8B030D-6E8A-4147-A177-3AD203B41FA5}">
                      <a16:colId xmlns:a16="http://schemas.microsoft.com/office/drawing/2014/main" val="4011348549"/>
                    </a:ext>
                  </a:extLst>
                </a:gridCol>
                <a:gridCol w="2016089">
                  <a:extLst>
                    <a:ext uri="{9D8B030D-6E8A-4147-A177-3AD203B41FA5}">
                      <a16:colId xmlns:a16="http://schemas.microsoft.com/office/drawing/2014/main" val="2500717137"/>
                    </a:ext>
                  </a:extLst>
                </a:gridCol>
              </a:tblGrid>
              <a:tr h="609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Raamide valmistamine ja paigaldamine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50 000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348768922"/>
                  </a:ext>
                </a:extLst>
              </a:tr>
              <a:tr h="44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Raamide avamise üritus(</a:t>
                      </a:r>
                      <a:r>
                        <a:rPr lang="et-EE" sz="2000" dirty="0" err="1">
                          <a:effectLst/>
                        </a:rPr>
                        <a:t>ed</a:t>
                      </a:r>
                      <a:r>
                        <a:rPr lang="et-EE" sz="2000" dirty="0">
                          <a:effectLst/>
                        </a:rPr>
                        <a:t>)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10 000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103030625"/>
                  </a:ext>
                </a:extLst>
              </a:tr>
              <a:tr h="44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Artiklid </a:t>
                      </a:r>
                      <a:r>
                        <a:rPr lang="et-EE" sz="2000" dirty="0" err="1">
                          <a:effectLst/>
                        </a:rPr>
                        <a:t>NG-s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50 000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567192274"/>
                  </a:ext>
                </a:extLst>
              </a:tr>
              <a:tr h="44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Artiklid ja lood muus meedias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10 000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932112584"/>
                  </a:ext>
                </a:extLst>
              </a:tr>
              <a:tr h="44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>
                          <a:effectLst/>
                        </a:rPr>
                        <a:t>Turunduskorraldus</a:t>
                      </a:r>
                      <a:endParaRPr lang="et-EE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10 000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250984974"/>
                  </a:ext>
                </a:extLst>
              </a:tr>
              <a:tr h="44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>
                          <a:effectLst/>
                        </a:rPr>
                        <a:t>Kaartid ja voldikud</a:t>
                      </a:r>
                      <a:endParaRPr lang="et-EE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10 000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422645123"/>
                  </a:ext>
                </a:extLst>
              </a:tr>
              <a:tr h="44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>
                          <a:effectLst/>
                        </a:rPr>
                        <a:t>Koduleht/lehed, app</a:t>
                      </a:r>
                      <a:endParaRPr lang="et-EE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10 000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59006963"/>
                  </a:ext>
                </a:extLst>
              </a:tr>
              <a:tr h="886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>
                          <a:effectLst/>
                        </a:rPr>
                        <a:t>Ettevõtete ja organisatsioonide koolitused</a:t>
                      </a:r>
                      <a:endParaRPr lang="et-EE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10 000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760649745"/>
                  </a:ext>
                </a:extLst>
              </a:tr>
              <a:tr h="44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>
                          <a:effectLst/>
                        </a:rPr>
                        <a:t>Projektijuhtimine</a:t>
                      </a:r>
                      <a:endParaRPr lang="et-EE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50 000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215114854"/>
                  </a:ext>
                </a:extLst>
              </a:tr>
              <a:tr h="44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t-EE" sz="2000">
                          <a:effectLst/>
                        </a:rPr>
                        <a:t>KOKKU</a:t>
                      </a:r>
                      <a:endParaRPr lang="et-EE" sz="20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t-EE" sz="2000" dirty="0">
                          <a:effectLst/>
                        </a:rPr>
                        <a:t>210 000</a:t>
                      </a:r>
                      <a:endParaRPr lang="et-EE" sz="20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150580428"/>
                  </a:ext>
                </a:extLst>
              </a:tr>
            </a:tbl>
          </a:graphicData>
        </a:graphic>
      </p:graphicFrame>
      <p:pic>
        <p:nvPicPr>
          <p:cNvPr id="10278" name="Picture 4" descr="C:\Users\Silja\Desktop\PET\LOGOD\pohja-eesti_tur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2807543" cy="86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4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dirty="0"/>
              <a:t>Projekti elluviimise aeg: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t-EE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t-EE" dirty="0"/>
              <a:t>Projektitaotluse ettevalmistamine: oktoober 2016 -veebruar 2017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t-EE" dirty="0"/>
              <a:t>Projektitaotluse kinnitamine üldkoosolekutel: märts-aprill 2017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t-EE" dirty="0"/>
              <a:t>Projekti elluviimine: mai 2017-aprill 2020</a:t>
            </a:r>
          </a:p>
          <a:p>
            <a:endParaRPr lang="et-EE" dirty="0"/>
          </a:p>
        </p:txBody>
      </p:sp>
      <p:pic>
        <p:nvPicPr>
          <p:cNvPr id="4" name="Picture 4" descr="C:\Users\Silja\Desktop\PET\LOGOD\pohja-eesti_tur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2807543" cy="86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75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b="1" dirty="0"/>
              <a:t>Teised </a:t>
            </a:r>
            <a:r>
              <a:rPr lang="et-EE" sz="2400" b="1" u="sng" dirty="0"/>
              <a:t>võimalikud</a:t>
            </a:r>
            <a:r>
              <a:rPr lang="et-EE" sz="2400" b="1" dirty="0"/>
              <a:t> partnerid: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dirty="0"/>
              <a:t>- Teised </a:t>
            </a:r>
            <a:r>
              <a:rPr lang="et-EE" sz="2400" dirty="0" err="1"/>
              <a:t>Põhja-ja</a:t>
            </a:r>
            <a:r>
              <a:rPr lang="et-EE" sz="2400" dirty="0"/>
              <a:t> Lääne-Eesti tegevusgrupid, ka kalandusgrupid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dirty="0"/>
              <a:t>- Piirkonna linnad (turismi- ja arenguosakonnad, Tallinnas </a:t>
            </a:r>
            <a:br>
              <a:rPr lang="et-EE" sz="2400" dirty="0"/>
            </a:br>
            <a:r>
              <a:rPr lang="et-EE" sz="2400" dirty="0"/>
              <a:t>   turismiamet)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dirty="0"/>
              <a:t>- EAS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dirty="0"/>
              <a:t>- HEAK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dirty="0"/>
              <a:t>- HOL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dirty="0"/>
              <a:t>- PRIA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dirty="0"/>
              <a:t>- MEM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dirty="0"/>
              <a:t>- Lennujaam, sadamad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sz="2400" dirty="0"/>
              <a:t>- Piirkonna ettevõtjad ja organisatsioonid</a:t>
            </a:r>
          </a:p>
          <a:p>
            <a:pPr>
              <a:defRPr/>
            </a:pPr>
            <a:endParaRPr lang="et-EE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t-EE" dirty="0"/>
          </a:p>
        </p:txBody>
      </p:sp>
      <p:pic>
        <p:nvPicPr>
          <p:cNvPr id="13316" name="Picture 4" descr="C:\Users\Silja\Desktop\PET\LOGOD\pohja-eesti_tur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1"/>
            <a:ext cx="2573617" cy="7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1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504604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t-EE" altLang="et-EE" b="1" dirty="0"/>
              <a:t>FAM ja pressireiside programmide koostamine, kokkulepped ettevõtjatega: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 altLang="et-E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sz="3400" b="1" dirty="0"/>
              <a:t>Tšehhi riiklik TV Põhja-Eestis</a:t>
            </a:r>
            <a:r>
              <a:rPr lang="et-EE" altLang="et-EE" sz="3400" dirty="0"/>
              <a:t>, kokkulepete sõlmimine võttekohtadega.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sz="3400" b="1" dirty="0"/>
              <a:t>Hesseni TV </a:t>
            </a:r>
            <a:r>
              <a:rPr lang="et-EE" altLang="et-EE" sz="3400" dirty="0"/>
              <a:t>– Põhja-Eesti pakkumiste koond </a:t>
            </a:r>
            <a:r>
              <a:rPr lang="et-EE" altLang="et-EE" sz="3400" dirty="0" err="1"/>
              <a:t>EASile</a:t>
            </a:r>
            <a:r>
              <a:rPr lang="et-EE" altLang="et-EE" sz="3400" dirty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sz="3400" b="1" dirty="0"/>
              <a:t>Saksa FAM </a:t>
            </a:r>
            <a:r>
              <a:rPr lang="et-EE" altLang="et-EE" sz="3400" dirty="0"/>
              <a:t>– Põhja-Eesti pakkumiste koond </a:t>
            </a:r>
            <a:r>
              <a:rPr lang="et-EE" altLang="et-EE" sz="3400" dirty="0" err="1"/>
              <a:t>EASile</a:t>
            </a:r>
            <a:r>
              <a:rPr lang="et-EE" altLang="et-EE" sz="3400" dirty="0"/>
              <a:t> (02.-06.08);</a:t>
            </a:r>
            <a:br>
              <a:rPr lang="et-EE" altLang="et-EE" sz="3400" dirty="0"/>
            </a:br>
            <a:r>
              <a:rPr lang="et-EE" altLang="et-EE" sz="3400" b="1" dirty="0"/>
              <a:t>Saksa toiduajakirjanik Jürgen </a:t>
            </a:r>
            <a:r>
              <a:rPr lang="et-EE" altLang="et-EE" sz="3400" b="1" dirty="0" err="1"/>
              <a:t>Sorgesi</a:t>
            </a:r>
            <a:r>
              <a:rPr lang="et-EE" altLang="et-EE" sz="3400" b="1" dirty="0"/>
              <a:t> </a:t>
            </a:r>
            <a:r>
              <a:rPr lang="et-EE" altLang="et-EE" sz="3400" dirty="0"/>
              <a:t>reisiprogrammi (15.-20.09) koostamine, kokkulepped ettevõtjatega;</a:t>
            </a:r>
            <a:br>
              <a:rPr lang="et-EE" altLang="et-EE" sz="3400" dirty="0"/>
            </a:br>
            <a:r>
              <a:rPr lang="fi-FI" altLang="et-EE" sz="3400" b="1" dirty="0"/>
              <a:t>Eesti </a:t>
            </a:r>
            <a:r>
              <a:rPr lang="fi-FI" altLang="et-EE" sz="3400" b="1" dirty="0" err="1"/>
              <a:t>toidu</a:t>
            </a:r>
            <a:r>
              <a:rPr lang="fi-FI" altLang="et-EE" sz="3400" b="1" dirty="0"/>
              <a:t> </a:t>
            </a:r>
            <a:r>
              <a:rPr lang="fi-FI" altLang="et-EE" sz="3400" b="1" dirty="0" err="1"/>
              <a:t>reisijuht</a:t>
            </a:r>
            <a:r>
              <a:rPr lang="fi-FI" altLang="et-EE" sz="3400" b="1" dirty="0"/>
              <a:t> </a:t>
            </a:r>
            <a:r>
              <a:rPr lang="et-EE" altLang="et-EE" sz="3400" b="1" dirty="0"/>
              <a:t>„</a:t>
            </a:r>
            <a:r>
              <a:rPr lang="et-EE" altLang="et-EE" sz="3400" b="1" dirty="0" err="1"/>
              <a:t>Geografia</a:t>
            </a:r>
            <a:r>
              <a:rPr lang="et-EE" altLang="et-EE" sz="3400" b="1" dirty="0"/>
              <a:t> na </a:t>
            </a:r>
            <a:r>
              <a:rPr lang="et-EE" altLang="et-EE" sz="3400" b="1" dirty="0" err="1"/>
              <a:t>vkus</a:t>
            </a:r>
            <a:r>
              <a:rPr lang="et-EE" altLang="et-EE" sz="3400" b="1" dirty="0"/>
              <a:t>“ </a:t>
            </a:r>
            <a:r>
              <a:rPr lang="fi-FI" altLang="et-EE" sz="3400" b="1" dirty="0"/>
              <a:t>Vene </a:t>
            </a:r>
            <a:r>
              <a:rPr lang="fi-FI" altLang="et-EE" sz="3400" b="1" dirty="0" err="1"/>
              <a:t>turule</a:t>
            </a:r>
            <a:r>
              <a:rPr lang="et-EE" altLang="et-EE" sz="3400" b="1" dirty="0"/>
              <a:t> </a:t>
            </a:r>
            <a:r>
              <a:rPr lang="et-EE" altLang="et-EE" sz="3400" dirty="0"/>
              <a:t>– info kogumine +       </a:t>
            </a:r>
            <a:r>
              <a:rPr lang="et-EE" altLang="et-EE" sz="3400" dirty="0" err="1"/>
              <a:t>reisiprgrammi</a:t>
            </a:r>
            <a:r>
              <a:rPr lang="et-EE" altLang="et-EE" sz="3400" dirty="0"/>
              <a:t> (09) kokkulepped;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sz="3400" b="1" dirty="0"/>
              <a:t>USA </a:t>
            </a:r>
            <a:r>
              <a:rPr lang="et-EE" altLang="et-EE" sz="3400" b="1" dirty="0" err="1"/>
              <a:t>blogijad</a:t>
            </a:r>
            <a:r>
              <a:rPr lang="et-EE" altLang="et-EE" sz="3400" b="1" dirty="0"/>
              <a:t> </a:t>
            </a:r>
            <a:r>
              <a:rPr lang="et-EE" altLang="et-EE" sz="3400" dirty="0"/>
              <a:t>(17.-21.09);</a:t>
            </a:r>
            <a:br>
              <a:rPr lang="et-EE" altLang="et-EE" sz="3400" dirty="0"/>
            </a:br>
            <a:r>
              <a:rPr lang="et-EE" altLang="et-EE" sz="3400" b="1" dirty="0"/>
              <a:t>Perekampaania sisend </a:t>
            </a:r>
            <a:r>
              <a:rPr lang="et-EE" altLang="et-EE" sz="3400" dirty="0"/>
              <a:t>– peresõbralikud majutus-ja söögikohad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sz="3400" b="1" dirty="0"/>
              <a:t>Venemaa </a:t>
            </a:r>
            <a:r>
              <a:rPr lang="et-EE" altLang="et-EE" sz="3400" b="1" dirty="0" err="1"/>
              <a:t>youttuber´i</a:t>
            </a:r>
            <a:r>
              <a:rPr lang="et-EE" altLang="et-EE" sz="3400" b="1" dirty="0"/>
              <a:t> pressireis Põhja-Eestisse</a:t>
            </a:r>
            <a:r>
              <a:rPr lang="et-EE" altLang="et-EE" sz="3400" dirty="0"/>
              <a:t> (14.-16.12)</a:t>
            </a:r>
            <a:endParaRPr lang="et-EE" sz="3400" dirty="0"/>
          </a:p>
        </p:txBody>
      </p:sp>
      <p:pic>
        <p:nvPicPr>
          <p:cNvPr id="4" name="Picture 3" descr="C:\Users\Silja\Desktop\PET\LOGOD\pohja-eesti_tur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372"/>
            <a:ext cx="2419964" cy="7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89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88840" y="3210929"/>
            <a:ext cx="4698065" cy="331473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r>
              <a:rPr lang="et-EE" dirty="0"/>
              <a:t>Sügisel jätkuvad SA Põhja-Eesti Turism poolt korraldatavad </a:t>
            </a:r>
            <a:r>
              <a:rPr lang="et-EE" b="1" dirty="0"/>
              <a:t>veebiarenduse </a:t>
            </a:r>
            <a:r>
              <a:rPr lang="et-EE" dirty="0"/>
              <a:t>seminar-koolitused </a:t>
            </a:r>
            <a:r>
              <a:rPr lang="et-EE" b="1" dirty="0"/>
              <a:t> </a:t>
            </a:r>
            <a:r>
              <a:rPr lang="et-EE" dirty="0"/>
              <a:t>turismiettevõtjatele. </a:t>
            </a:r>
          </a:p>
          <a:p>
            <a:pPr marL="0" indent="0">
              <a:buNone/>
            </a:pPr>
            <a:r>
              <a:rPr lang="et-EE" dirty="0"/>
              <a:t>25.10.2016 Rakveres/ 07.11.2016 Paides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1026" name="Picture 2" descr="Veebiarenduse semin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67" y="188640"/>
            <a:ext cx="6532516" cy="36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8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68312" y="1600200"/>
            <a:ext cx="8218487" cy="463711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t-EE" dirty="0"/>
              <a:t>Osalemine ERR Vikerraadio otsesaates </a:t>
            </a:r>
            <a:r>
              <a:rPr lang="et-EE" dirty="0" err="1"/>
              <a:t>Huvitaja</a:t>
            </a:r>
            <a:r>
              <a:rPr lang="et-EE" dirty="0"/>
              <a:t>. </a:t>
            </a:r>
            <a:br>
              <a:rPr lang="et-EE" dirty="0"/>
            </a:br>
            <a:r>
              <a:rPr lang="et-EE" dirty="0"/>
              <a:t>Põhja-Eesti puhkusevõimaluste tutvustamine. Saade </a:t>
            </a:r>
            <a:r>
              <a:rPr lang="et-EE" dirty="0" err="1"/>
              <a:t>järelkuulatav</a:t>
            </a:r>
            <a:r>
              <a:rPr lang="et-EE" dirty="0"/>
              <a:t>, viide kodulehel </a:t>
            </a:r>
            <a:r>
              <a:rPr lang="et-EE" dirty="0">
                <a:hlinkClick r:id="rId2"/>
              </a:rPr>
              <a:t>http://www.northestonia.ee/huvitaja-puhkamisvoimalused-eestis</a:t>
            </a:r>
            <a:r>
              <a:rPr lang="et-EE" dirty="0"/>
              <a:t> </a:t>
            </a:r>
            <a:br>
              <a:rPr lang="et-EE" dirty="0"/>
            </a:br>
            <a:endParaRPr lang="et-EE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t-EE" dirty="0"/>
              <a:t>Riikliku turismiandmebaasi puhkaeestis.ee administreerimiskoolitused;</a:t>
            </a:r>
            <a:br>
              <a:rPr lang="et-EE" dirty="0"/>
            </a:br>
            <a:endParaRPr lang="et-EE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t-EE" dirty="0"/>
              <a:t>Riikliku turismiinfosüsteemi vanemkasutajateenuse pakkumine puhkaeestis.ee toimetamisel;</a:t>
            </a:r>
          </a:p>
          <a:p>
            <a:endParaRPr lang="et-EE" dirty="0"/>
          </a:p>
        </p:txBody>
      </p:sp>
      <p:pic>
        <p:nvPicPr>
          <p:cNvPr id="4" name="Picture 4" descr="C:\Users\Silja\Desktop\PET\LOGOD\pohja-eesti_tu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1"/>
            <a:ext cx="2573617" cy="7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10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/>
              <a:t>Harjumaa turismiinfosüsteem riiklikus turismiveebis, seisuga 17.10.2016</a:t>
            </a:r>
            <a:endParaRPr lang="et-EE" dirty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163845"/>
              </p:ext>
            </p:extLst>
          </p:nvPr>
        </p:nvGraphicFramePr>
        <p:xfrm>
          <a:off x="251520" y="1493921"/>
          <a:ext cx="8712968" cy="5364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334">
                  <a:extLst>
                    <a:ext uri="{9D8B030D-6E8A-4147-A177-3AD203B41FA5}">
                      <a16:colId xmlns:a16="http://schemas.microsoft.com/office/drawing/2014/main" val="4114594010"/>
                    </a:ext>
                  </a:extLst>
                </a:gridCol>
                <a:gridCol w="1755667">
                  <a:extLst>
                    <a:ext uri="{9D8B030D-6E8A-4147-A177-3AD203B41FA5}">
                      <a16:colId xmlns:a16="http://schemas.microsoft.com/office/drawing/2014/main" val="3940241038"/>
                    </a:ext>
                  </a:extLst>
                </a:gridCol>
                <a:gridCol w="1722983">
                  <a:extLst>
                    <a:ext uri="{9D8B030D-6E8A-4147-A177-3AD203B41FA5}">
                      <a16:colId xmlns:a16="http://schemas.microsoft.com/office/drawing/2014/main" val="1556070361"/>
                    </a:ext>
                  </a:extLst>
                </a:gridCol>
                <a:gridCol w="2180984">
                  <a:extLst>
                    <a:ext uri="{9D8B030D-6E8A-4147-A177-3AD203B41FA5}">
                      <a16:colId xmlns:a16="http://schemas.microsoft.com/office/drawing/2014/main" val="2461489334"/>
                    </a:ext>
                  </a:extLst>
                </a:gridCol>
              </a:tblGrid>
              <a:tr h="744449">
                <a:tc>
                  <a:txBody>
                    <a:bodyPr/>
                    <a:lstStyle/>
                    <a:p>
                      <a:endParaRPr lang="et-E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b="1" dirty="0"/>
                        <a:t>Harjumaa, va Tallinn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b="1" dirty="0"/>
                        <a:t>Tallinn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b="1" dirty="0"/>
                        <a:t>Harjumaa</a:t>
                      </a:r>
                      <a:r>
                        <a:rPr lang="et-EE" sz="2000" b="1" baseline="0" dirty="0"/>
                        <a:t> kokku</a:t>
                      </a:r>
                      <a:endParaRPr lang="et-EE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249324"/>
                  </a:ext>
                </a:extLst>
              </a:tr>
              <a:tr h="431256">
                <a:tc>
                  <a:txBody>
                    <a:bodyPr/>
                    <a:lstStyle/>
                    <a:p>
                      <a:r>
                        <a:rPr lang="et-EE" dirty="0"/>
                        <a:t>Majutusettevõtete</a:t>
                      </a:r>
                      <a:r>
                        <a:rPr lang="et-EE" baseline="0" dirty="0"/>
                        <a:t> arv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84</a:t>
                      </a:r>
                      <a:r>
                        <a:rPr lang="et-EE" baseline="0" dirty="0"/>
                        <a:t> (107*)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102 (198*)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186 (305*)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8720"/>
                  </a:ext>
                </a:extLst>
              </a:tr>
              <a:tr h="431256">
                <a:tc>
                  <a:txBody>
                    <a:bodyPr/>
                    <a:lstStyle/>
                    <a:p>
                      <a:r>
                        <a:rPr lang="et-EE" dirty="0"/>
                        <a:t>Toitlustusettevõtete</a:t>
                      </a:r>
                      <a:r>
                        <a:rPr lang="et-EE" baseline="0" dirty="0"/>
                        <a:t> arv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53 (69*)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305 (494*)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358 (563*)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663787"/>
                  </a:ext>
                </a:extLst>
              </a:tr>
              <a:tr h="431256">
                <a:tc>
                  <a:txBody>
                    <a:bodyPr/>
                    <a:lstStyle/>
                    <a:p>
                      <a:r>
                        <a:rPr lang="et-EE" dirty="0"/>
                        <a:t>Aktiivne puhkus ja seiklus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88 (135*)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121 (121*)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209 (256*)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997764"/>
                  </a:ext>
                </a:extLst>
              </a:tr>
              <a:tr h="744360">
                <a:tc>
                  <a:txBody>
                    <a:bodyPr/>
                    <a:lstStyle/>
                    <a:p>
                      <a:r>
                        <a:rPr lang="et-EE" dirty="0"/>
                        <a:t>Loodus(matkarajad, linnu-vaatlus, jalgrattamatkad jms)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78 (112*)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31 (49*)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109 (161*)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542322"/>
                  </a:ext>
                </a:extLst>
              </a:tr>
              <a:tr h="431256">
                <a:tc>
                  <a:txBody>
                    <a:bodyPr/>
                    <a:lstStyle/>
                    <a:p>
                      <a:r>
                        <a:rPr lang="et-EE" dirty="0"/>
                        <a:t>Seminariruumid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32 (41*)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51 (70*)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83 (111*)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45107"/>
                  </a:ext>
                </a:extLst>
              </a:tr>
              <a:tr h="431256">
                <a:tc>
                  <a:txBody>
                    <a:bodyPr/>
                    <a:lstStyle/>
                    <a:p>
                      <a:r>
                        <a:rPr lang="et-EE" dirty="0" err="1"/>
                        <a:t>Spaad</a:t>
                      </a:r>
                      <a:r>
                        <a:rPr lang="et-EE" baseline="0" dirty="0"/>
                        <a:t> j</a:t>
                      </a:r>
                      <a:r>
                        <a:rPr lang="et-EE" dirty="0"/>
                        <a:t>a saunad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9 (9*)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15 (17*)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24 (26*)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534945"/>
                  </a:ext>
                </a:extLst>
              </a:tr>
              <a:tr h="804590">
                <a:tc>
                  <a:txBody>
                    <a:bodyPr/>
                    <a:lstStyle/>
                    <a:p>
                      <a:r>
                        <a:rPr lang="et-EE" dirty="0"/>
                        <a:t>Tuurid Harjumaal koos Tallinnaga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70989"/>
                  </a:ext>
                </a:extLst>
              </a:tr>
              <a:tr h="878812">
                <a:tc>
                  <a:txBody>
                    <a:bodyPr/>
                    <a:lstStyle/>
                    <a:p>
                      <a:r>
                        <a:rPr lang="et-EE" dirty="0"/>
                        <a:t>+ Põhja-Eesti tuurid (12 tk)</a:t>
                      </a:r>
                    </a:p>
                    <a:p>
                      <a:endParaRPr lang="et-EE" dirty="0"/>
                    </a:p>
                    <a:p>
                      <a:r>
                        <a:rPr lang="et-EE" sz="1800" i="1" dirty="0"/>
                        <a:t>* Objektide </a:t>
                      </a:r>
                      <a:r>
                        <a:rPr lang="et-EE" sz="1800" i="1"/>
                        <a:t>koguarv süsteemis</a:t>
                      </a:r>
                      <a:endParaRPr lang="et-EE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613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pic>
        <p:nvPicPr>
          <p:cNvPr id="16386" name="Picture 2" descr="Turismikonverentsi bänn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" y="274638"/>
            <a:ext cx="9251553" cy="62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5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cs typeface="Times New Roman" panose="02020603050405020304" pitchFamily="18" charset="0"/>
              </a:rPr>
              <a:t>Regionaalse turismiorganisatsiooni eesmärk on koordineerida ning arendada turismialast tegevust ja turismiettevõtlusele vajalikku keskkonda Põhja-Eestis. </a:t>
            </a:r>
          </a:p>
          <a:p>
            <a:pPr marL="0" indent="0">
              <a:buNone/>
            </a:pPr>
            <a:endParaRPr lang="et-EE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dirty="0">
                <a:cs typeface="Times New Roman" panose="02020603050405020304" pitchFamily="18" charset="0"/>
              </a:rPr>
              <a:t>Tegevuste kaasfinantseerija on Ettevõtluse Arendamise Sihtasutus.</a:t>
            </a:r>
          </a:p>
          <a:p>
            <a:endParaRPr lang="et-EE" dirty="0"/>
          </a:p>
        </p:txBody>
      </p:sp>
      <p:pic>
        <p:nvPicPr>
          <p:cNvPr id="4" name="Picture 3" descr="C:\Users\Silja\Desktop\PET\LOGOD\pohja-eesti_tur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6381"/>
            <a:ext cx="2508845" cy="77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15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20000"/>
          </a:bodyPr>
          <a:lstStyle/>
          <a:p>
            <a:r>
              <a:rPr lang="et-EE" altLang="et-EE" b="1" dirty="0"/>
              <a:t>Konkursi „Põhja-Eesti parimad turismiarendajad 2016“ korraldamine</a:t>
            </a:r>
          </a:p>
          <a:p>
            <a:r>
              <a:rPr lang="et-EE" altLang="et-EE" b="1" dirty="0"/>
              <a:t>Kandidaatide esitamine kuni </a:t>
            </a:r>
            <a:r>
              <a:rPr lang="et-EE" altLang="et-EE" b="1" u="sng" dirty="0"/>
              <a:t>27.10.2016</a:t>
            </a:r>
            <a:br>
              <a:rPr lang="et-EE" altLang="et-EE" b="1" dirty="0"/>
            </a:br>
            <a:endParaRPr lang="et-EE" altLang="et-EE" dirty="0"/>
          </a:p>
          <a:p>
            <a:pPr marL="0" indent="0">
              <a:buNone/>
            </a:pPr>
            <a:r>
              <a:rPr lang="et-EE" altLang="et-EE" dirty="0"/>
              <a:t>Hindamiskomisjon 5-liikmeline, igast maakonnast 1 esindaja:</a:t>
            </a:r>
          </a:p>
          <a:p>
            <a:pPr marL="0" indent="0">
              <a:buNone/>
            </a:pPr>
            <a:r>
              <a:rPr lang="et-EE" altLang="et-EE" dirty="0"/>
              <a:t>Harjumaa - </a:t>
            </a:r>
            <a:r>
              <a:rPr lang="et-EE" dirty="0" err="1"/>
              <a:t>Hülle</a:t>
            </a:r>
            <a:r>
              <a:rPr lang="et-EE" dirty="0"/>
              <a:t> </a:t>
            </a:r>
            <a:r>
              <a:rPr lang="et-EE" dirty="0" err="1"/>
              <a:t>Saarts</a:t>
            </a:r>
            <a:r>
              <a:rPr lang="et-EE" dirty="0"/>
              <a:t> (HEAK)</a:t>
            </a:r>
            <a:br>
              <a:rPr lang="et-EE" altLang="et-EE" dirty="0"/>
            </a:br>
            <a:r>
              <a:rPr lang="et-EE" altLang="et-EE" dirty="0"/>
              <a:t>Lääne-Virumaa - </a:t>
            </a:r>
            <a:r>
              <a:rPr lang="et-EE" dirty="0"/>
              <a:t>Mari </a:t>
            </a:r>
            <a:r>
              <a:rPr lang="et-EE" dirty="0" err="1"/>
              <a:t>Knjazev</a:t>
            </a:r>
            <a:r>
              <a:rPr lang="et-EE" dirty="0"/>
              <a:t> (Lääne-Viru MV)</a:t>
            </a:r>
            <a:br>
              <a:rPr lang="et-EE" altLang="et-EE" dirty="0"/>
            </a:br>
            <a:r>
              <a:rPr lang="et-EE" altLang="et-EE" dirty="0"/>
              <a:t>Ida-Virumaa - </a:t>
            </a:r>
            <a:r>
              <a:rPr lang="et-EE" dirty="0"/>
              <a:t>Kadri </a:t>
            </a:r>
            <a:r>
              <a:rPr lang="et-EE" dirty="0" err="1"/>
              <a:t>Jalonen</a:t>
            </a:r>
            <a:r>
              <a:rPr lang="et-EE" dirty="0"/>
              <a:t> (IVEK)</a:t>
            </a:r>
            <a:br>
              <a:rPr lang="et-EE" altLang="et-EE" dirty="0"/>
            </a:br>
            <a:r>
              <a:rPr lang="et-EE" altLang="et-EE" dirty="0"/>
              <a:t>Raplamaa - </a:t>
            </a:r>
            <a:r>
              <a:rPr lang="et-EE" dirty="0" err="1"/>
              <a:t>Jaune</a:t>
            </a:r>
            <a:r>
              <a:rPr lang="et-EE" dirty="0"/>
              <a:t> Jõenurm </a:t>
            </a:r>
            <a:r>
              <a:rPr lang="et-EE" altLang="et-EE" dirty="0"/>
              <a:t> (RAEK)</a:t>
            </a:r>
            <a:br>
              <a:rPr lang="et-EE" altLang="et-EE" dirty="0"/>
            </a:br>
            <a:r>
              <a:rPr lang="et-EE" altLang="et-EE" dirty="0"/>
              <a:t>Järvamaa - </a:t>
            </a:r>
            <a:r>
              <a:rPr lang="et-EE" dirty="0"/>
              <a:t>Piret </a:t>
            </a:r>
            <a:r>
              <a:rPr lang="et-EE" dirty="0" err="1"/>
              <a:t>Sihver</a:t>
            </a:r>
            <a:r>
              <a:rPr lang="et-EE" dirty="0"/>
              <a:t> (Järvamaa Arenduskeskus)</a:t>
            </a:r>
            <a:endParaRPr lang="et-EE" altLang="et-EE" dirty="0"/>
          </a:p>
          <a:p>
            <a:endParaRPr lang="et-EE" dirty="0"/>
          </a:p>
        </p:txBody>
      </p:sp>
      <p:pic>
        <p:nvPicPr>
          <p:cNvPr id="4" name="Picture 4" descr="C:\Users\Silja\Desktop\PET\LOGOD\pohja-eesti_tur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886"/>
            <a:ext cx="2573617" cy="7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26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t-EE" sz="3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t-EE" sz="3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t-EE" sz="3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t-EE" sz="6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Aitäh! </a:t>
            </a:r>
          </a:p>
          <a:p>
            <a:pPr marL="0" indent="0" algn="ctr">
              <a:buNone/>
            </a:pPr>
            <a:endParaRPr lang="et-EE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8416" y="1028700"/>
            <a:ext cx="8134672" cy="1143000"/>
          </a:xfrm>
        </p:spPr>
        <p:txBody>
          <a:bodyPr>
            <a:normAutofit/>
          </a:bodyPr>
          <a:lstStyle/>
          <a:p>
            <a:r>
              <a:rPr lang="et-EE" b="1" dirty="0"/>
              <a:t>Sihtfinantseerimise eesmärk 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25000"/>
              </a:lnSpc>
              <a:spcAft>
                <a:spcPts val="0"/>
              </a:spcAft>
              <a:buNone/>
            </a:pPr>
            <a:endParaRPr lang="et-EE" sz="2800" dirty="0">
              <a:latin typeface="Times New Roman"/>
              <a:ea typeface="Times New Roman"/>
            </a:endParaRPr>
          </a:p>
          <a:p>
            <a:pPr marL="0" lv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t-EE" sz="2800" dirty="0">
                <a:ea typeface="Times New Roman"/>
              </a:rPr>
              <a:t>Regionaalse koostöövõimekuse  kasvatamine  </a:t>
            </a:r>
          </a:p>
          <a:p>
            <a:pPr marL="0" lvl="0" indent="0">
              <a:lnSpc>
                <a:spcPct val="125000"/>
              </a:lnSpc>
              <a:spcAft>
                <a:spcPts val="0"/>
              </a:spcAft>
              <a:buNone/>
            </a:pPr>
            <a:r>
              <a:rPr lang="et-EE" sz="2800" dirty="0">
                <a:ea typeface="Times New Roman"/>
              </a:rPr>
              <a:t>st.  maakonnaülene koostöö/sihtkohapõhine arendustegevus</a:t>
            </a:r>
          </a:p>
          <a:p>
            <a:pPr marL="0" lvl="0" indent="0">
              <a:lnSpc>
                <a:spcPct val="125000"/>
              </a:lnSpc>
              <a:spcAft>
                <a:spcPts val="0"/>
              </a:spcAft>
              <a:buNone/>
            </a:pPr>
            <a:endParaRPr lang="et-EE" sz="2400" b="1" dirty="0">
              <a:solidFill>
                <a:srgbClr val="595959"/>
              </a:solidFill>
              <a:ea typeface="Times New Roman"/>
            </a:endParaRPr>
          </a:p>
          <a:p>
            <a:pPr lvl="0">
              <a:lnSpc>
                <a:spcPct val="125000"/>
              </a:lnSpc>
              <a:spcAft>
                <a:spcPts val="0"/>
              </a:spcAft>
              <a:buFont typeface="Times New Roman"/>
              <a:buChar char="-"/>
            </a:pPr>
            <a:r>
              <a:rPr lang="et-EE" sz="2400" dirty="0">
                <a:ea typeface="Times New Roman"/>
              </a:rPr>
              <a:t>koordineeritud </a:t>
            </a:r>
            <a:r>
              <a:rPr lang="et-EE" sz="2400" u="sng" dirty="0">
                <a:ea typeface="Times New Roman"/>
              </a:rPr>
              <a:t>turundus</a:t>
            </a:r>
            <a:r>
              <a:rPr lang="et-EE" sz="2400" dirty="0">
                <a:ea typeface="Times New Roman"/>
              </a:rPr>
              <a:t>- ja </a:t>
            </a:r>
            <a:r>
              <a:rPr lang="et-EE" sz="2400" u="sng" dirty="0">
                <a:ea typeface="Times New Roman"/>
              </a:rPr>
              <a:t>tootearendustegevus</a:t>
            </a:r>
            <a:r>
              <a:rPr lang="et-EE" sz="2400" dirty="0">
                <a:ea typeface="Times New Roman"/>
              </a:rPr>
              <a:t> ning </a:t>
            </a:r>
            <a:r>
              <a:rPr lang="et-EE" sz="2400" u="sng" dirty="0">
                <a:ea typeface="Times New Roman"/>
              </a:rPr>
              <a:t>turismiinfo</a:t>
            </a:r>
            <a:r>
              <a:rPr lang="et-EE" sz="2400" dirty="0">
                <a:ea typeface="Times New Roman"/>
              </a:rPr>
              <a:t> regioonides;</a:t>
            </a:r>
            <a:endParaRPr lang="et-EE" sz="2000" dirty="0">
              <a:ea typeface="Times New Roman"/>
            </a:endParaRPr>
          </a:p>
          <a:p>
            <a:pPr lvl="0">
              <a:lnSpc>
                <a:spcPct val="125000"/>
              </a:lnSpc>
              <a:spcAft>
                <a:spcPts val="0"/>
              </a:spcAft>
              <a:buFont typeface="Times New Roman"/>
              <a:buChar char="-"/>
            </a:pPr>
            <a:r>
              <a:rPr lang="et-EE" sz="2400" dirty="0">
                <a:ea typeface="Times New Roman"/>
              </a:rPr>
              <a:t>hästi toimiv koostöö EASi ja regioonide vahel.</a:t>
            </a:r>
          </a:p>
          <a:p>
            <a:pPr lvl="0">
              <a:lnSpc>
                <a:spcPct val="125000"/>
              </a:lnSpc>
              <a:spcAft>
                <a:spcPts val="0"/>
              </a:spcAft>
              <a:buFont typeface="Times New Roman"/>
              <a:buChar char="-"/>
            </a:pPr>
            <a:r>
              <a:rPr lang="et-EE" sz="2400" dirty="0">
                <a:ea typeface="Times New Roman"/>
              </a:rPr>
              <a:t>infovahetus kohalik tasand ja EAS</a:t>
            </a:r>
            <a:endParaRPr lang="et-EE" sz="2000" dirty="0">
              <a:ea typeface="Times New Roman"/>
            </a:endParaRP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cture 3" descr="C:\Users\Silja\Desktop\PET\LOGOD\pohja-eesti_tu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90488"/>
            <a:ext cx="2508845" cy="77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3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836713"/>
            <a:ext cx="8229600" cy="1143000"/>
          </a:xfrm>
        </p:spPr>
        <p:txBody>
          <a:bodyPr>
            <a:noAutofit/>
          </a:bodyPr>
          <a:lstStyle/>
          <a:p>
            <a:r>
              <a:rPr lang="et-EE" sz="3600" b="1" dirty="0"/>
              <a:t>SA Põhja-Eesti Turism </a:t>
            </a:r>
            <a:br>
              <a:rPr lang="et-EE" sz="3600" b="1" dirty="0"/>
            </a:br>
            <a:r>
              <a:rPr lang="et-EE" sz="3600" b="1" dirty="0"/>
              <a:t>tegevusülevaade 2016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1615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dirty="0"/>
              <a:t>Põhja-Eesti maakondade visiidid, läbirääkimised partneritega, tagasiside.</a:t>
            </a:r>
            <a:br>
              <a:rPr lang="et-EE" dirty="0"/>
            </a:br>
            <a:endParaRPr lang="et-EE" dirty="0"/>
          </a:p>
          <a:p>
            <a:pPr>
              <a:buFont typeface="Wingdings" panose="05000000000000000000" pitchFamily="2" charset="2"/>
              <a:buChar char="Ø"/>
            </a:pPr>
            <a:r>
              <a:rPr lang="et-EE" altLang="et-EE" dirty="0"/>
              <a:t>Põhja-Eesti turismiregiooni tutvustav ettekanne </a:t>
            </a:r>
            <a:r>
              <a:rPr lang="et-EE" altLang="et-EE" dirty="0" err="1"/>
              <a:t>EASi</a:t>
            </a:r>
            <a:r>
              <a:rPr lang="et-EE" altLang="et-EE" dirty="0"/>
              <a:t> poolt korraldatud Venemaa sihtturu seminaril Peterburis, 19.04.</a:t>
            </a:r>
            <a:br>
              <a:rPr lang="et-EE" altLang="et-EE" dirty="0"/>
            </a:br>
            <a:endParaRPr lang="et-EE" altLang="et-E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dirty="0"/>
              <a:t>Tegemist oli reisikorraldajatele, turismiagentuuridele ja ajakirjanikele suunatud kevad-suviseid turismitooteid tutvustava infoseminariga. Ettekande tegi Olga </a:t>
            </a:r>
            <a:r>
              <a:rPr lang="et-EE" altLang="et-EE" dirty="0" err="1"/>
              <a:t>Tšerjomuškina</a:t>
            </a:r>
            <a:r>
              <a:rPr lang="et-EE" altLang="et-EE" dirty="0"/>
              <a:t> – Narva Linna Arenduse ja Ökonoomika Ameti vanemspetsialist.</a:t>
            </a:r>
          </a:p>
          <a:p>
            <a:pPr>
              <a:buFont typeface="Wingdings" panose="05000000000000000000" pitchFamily="2" charset="2"/>
              <a:buChar char="Ø"/>
            </a:pPr>
            <a:endParaRPr lang="et-EE" dirty="0"/>
          </a:p>
          <a:p>
            <a:pPr>
              <a:buFont typeface="Wingdings" panose="05000000000000000000" pitchFamily="2" charset="2"/>
              <a:buChar char="Ø"/>
            </a:pPr>
            <a:endParaRPr lang="et-EE" dirty="0"/>
          </a:p>
          <a:p>
            <a:pPr>
              <a:buFont typeface="Wingdings" panose="05000000000000000000" pitchFamily="2" charset="2"/>
              <a:buChar char="Ø"/>
            </a:pPr>
            <a:endParaRPr lang="et-EE" dirty="0"/>
          </a:p>
          <a:p>
            <a:pPr>
              <a:buFont typeface="Wingdings" panose="05000000000000000000" pitchFamily="2" charset="2"/>
              <a:buChar char="Ø"/>
            </a:pPr>
            <a:endParaRPr lang="et-EE" dirty="0"/>
          </a:p>
          <a:p>
            <a:pPr>
              <a:buFont typeface="Wingdings" panose="05000000000000000000" pitchFamily="2" charset="2"/>
              <a:buChar char="Ø"/>
            </a:pPr>
            <a:endParaRPr lang="et-EE" dirty="0"/>
          </a:p>
        </p:txBody>
      </p:sp>
      <p:pic>
        <p:nvPicPr>
          <p:cNvPr id="4" name="Picture 3" descr="C:\Users\Silja\Desktop\PET\LOGOD\pohja-eesti_tu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4" y="90489"/>
            <a:ext cx="2419964" cy="7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51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t-EE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t-EE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dirty="0"/>
              <a:t>SA Põhja-Eesti Turism poolt korraldatud sotsiaalmeedia seminar-koolitus turismiettevõtjatele Marketingi Instituudis, Tallinnas, 02.05.2016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dirty="0"/>
              <a:t>Osalejaid viiest maakonnast (sh Harjumaalt), kokku 30 in.</a:t>
            </a:r>
          </a:p>
          <a:p>
            <a:endParaRPr lang="et-EE" dirty="0"/>
          </a:p>
        </p:txBody>
      </p:sp>
      <p:pic>
        <p:nvPicPr>
          <p:cNvPr id="4" name="Picture 3" descr="C:\Users\Silja\Desktop\PET\LOGOD\pohja-eesti_tur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4" y="274638"/>
            <a:ext cx="2419964" cy="7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l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4" y="1203424"/>
            <a:ext cx="6952134" cy="16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1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t-EE" altLang="et-EE" dirty="0"/>
              <a:t>Osalemine </a:t>
            </a:r>
            <a:r>
              <a:rPr lang="et-EE" altLang="et-EE" dirty="0" err="1"/>
              <a:t>assotseerunud</a:t>
            </a:r>
            <a:r>
              <a:rPr lang="et-EE" altLang="et-EE" dirty="0"/>
              <a:t> koostööpartnerina Muinsuskaitseameti plaanitavas </a:t>
            </a:r>
            <a:r>
              <a:rPr lang="et-EE" altLang="et-EE" dirty="0" err="1"/>
              <a:t>Interreg</a:t>
            </a:r>
            <a:r>
              <a:rPr lang="et-EE" altLang="et-EE" dirty="0"/>
              <a:t> Baltic Sea </a:t>
            </a:r>
            <a:r>
              <a:rPr lang="et-EE" altLang="et-EE" dirty="0" err="1"/>
              <a:t>Region</a:t>
            </a:r>
            <a:r>
              <a:rPr lang="et-EE" altLang="et-EE" dirty="0"/>
              <a:t> programmi projektis (vt </a:t>
            </a:r>
            <a:r>
              <a:rPr lang="et-EE" altLang="et-EE" u="sng" dirty="0">
                <a:hlinkClick r:id="rId2"/>
              </a:rPr>
              <a:t>https://www.interregbaltic.eu/home.html</a:t>
            </a:r>
            <a:r>
              <a:rPr lang="et-EE" altLang="et-EE" dirty="0"/>
              <a:t>). Eesmärk on arendada veealusele kultuuripärandile suunatud pärandturismi ja arendada mugavaid lahendusi veealuste ja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altLang="et-EE" dirty="0"/>
              <a:t>   veepealsete sihtkohtade külastamiseks.</a:t>
            </a:r>
          </a:p>
          <a:p>
            <a:endParaRPr lang="et-EE" dirty="0"/>
          </a:p>
        </p:txBody>
      </p:sp>
      <p:pic>
        <p:nvPicPr>
          <p:cNvPr id="4" name="Picture 3" descr="C:\Users\Silja\Desktop\PET\LOGOD\pohja-eesti_tu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372"/>
            <a:ext cx="2419964" cy="7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72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t-EE" dirty="0"/>
              <a:t>Projekti nimi: </a:t>
            </a:r>
            <a:r>
              <a:rPr lang="en-GB" dirty="0"/>
              <a:t>Baltic Sea Blue Routes: Promoting Sustainable Maritime Heritage Tourism </a:t>
            </a:r>
            <a:endParaRPr lang="et-EE" dirty="0"/>
          </a:p>
          <a:p>
            <a:pPr>
              <a:defRPr/>
            </a:pPr>
            <a:r>
              <a:rPr lang="en-US" dirty="0"/>
              <a:t>Acronym: </a:t>
            </a:r>
            <a:r>
              <a:rPr lang="en-US" dirty="0" err="1"/>
              <a:t>BalticBlueRoutes</a:t>
            </a:r>
            <a:endParaRPr lang="et-EE" dirty="0"/>
          </a:p>
          <a:p>
            <a:pPr>
              <a:defRPr/>
            </a:pPr>
            <a:r>
              <a:rPr lang="et-EE" dirty="0"/>
              <a:t>Kestvus: jaanuar 2018- detsember 2020 </a:t>
            </a:r>
            <a:br>
              <a:rPr lang="et-EE" dirty="0"/>
            </a:br>
            <a:r>
              <a:rPr lang="et-EE" dirty="0"/>
              <a:t>(36 kuud)</a:t>
            </a:r>
          </a:p>
          <a:p>
            <a:pPr>
              <a:defRPr/>
            </a:pPr>
            <a:r>
              <a:rPr lang="et-EE" dirty="0"/>
              <a:t>Hinnanguline eelarve: 150 000-200 000€ (ERDF)</a:t>
            </a:r>
          </a:p>
          <a:p>
            <a:pPr>
              <a:defRPr/>
            </a:pPr>
            <a:r>
              <a:rPr lang="et-EE" dirty="0"/>
              <a:t>Kaasfinantseerimise määr: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dirty="0"/>
              <a:t>     15 % (Eesti, Läti, Leedu, Poola)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dirty="0"/>
              <a:t>     25 % (Soome, Rootsi, Saksa, Taani)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t-EE" dirty="0"/>
              <a:t>     50 % (Norra)</a:t>
            </a:r>
          </a:p>
          <a:p>
            <a:endParaRPr lang="et-EE" dirty="0"/>
          </a:p>
        </p:txBody>
      </p:sp>
      <p:pic>
        <p:nvPicPr>
          <p:cNvPr id="4" name="Picture 3" descr="C:\Users\Silja\Desktop\PET\LOGOD\pohja-eesti_tur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372"/>
            <a:ext cx="2419964" cy="7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91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cture 3" descr="C:\Users\Silja\Desktop\PET\LOGOD\pohja-eesti_tur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372"/>
            <a:ext cx="2419964" cy="7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su kohatäid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t-EE" altLang="et-EE" sz="2000" b="1" dirty="0" err="1"/>
              <a:t>Partnership</a:t>
            </a:r>
            <a:r>
              <a:rPr lang="et-EE" altLang="et-EE" sz="2000" b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sz="2000" b="1" dirty="0"/>
              <a:t>Estonia:</a:t>
            </a:r>
            <a:br>
              <a:rPr lang="et-EE" altLang="et-EE" sz="2000" dirty="0"/>
            </a:br>
            <a:r>
              <a:rPr lang="et-EE" altLang="et-EE" sz="2000" dirty="0"/>
              <a:t>Estonian </a:t>
            </a:r>
            <a:r>
              <a:rPr lang="et-EE" altLang="et-EE" sz="2000" dirty="0" err="1"/>
              <a:t>National</a:t>
            </a:r>
            <a:r>
              <a:rPr lang="et-EE" altLang="et-EE" sz="2000" dirty="0"/>
              <a:t> </a:t>
            </a:r>
            <a:r>
              <a:rPr lang="et-EE" altLang="et-EE" sz="2000" dirty="0" err="1"/>
              <a:t>Heritage</a:t>
            </a:r>
            <a:r>
              <a:rPr lang="et-EE" altLang="et-EE" sz="2000" dirty="0"/>
              <a:t> </a:t>
            </a:r>
            <a:r>
              <a:rPr lang="et-EE" altLang="et-EE" sz="2000" dirty="0" err="1"/>
              <a:t>Board</a:t>
            </a:r>
            <a:br>
              <a:rPr lang="et-EE" altLang="et-EE" sz="2000" dirty="0"/>
            </a:br>
            <a:r>
              <a:rPr lang="et-EE" altLang="et-EE" sz="2000" dirty="0"/>
              <a:t>Tallinn </a:t>
            </a:r>
            <a:r>
              <a:rPr lang="et-EE" altLang="et-EE" sz="2000" dirty="0" err="1"/>
              <a:t>University</a:t>
            </a:r>
            <a:r>
              <a:rPr lang="et-EE" altLang="et-EE" sz="2000" dirty="0"/>
              <a:t> of </a:t>
            </a:r>
            <a:r>
              <a:rPr lang="et-EE" altLang="et-EE" sz="2000" dirty="0" err="1"/>
              <a:t>Technology</a:t>
            </a:r>
            <a:br>
              <a:rPr lang="et-EE" altLang="et-EE" sz="2000" dirty="0"/>
            </a:br>
            <a:r>
              <a:rPr lang="et-EE" altLang="et-EE" sz="2000" dirty="0" err="1"/>
              <a:t>Foundation</a:t>
            </a:r>
            <a:r>
              <a:rPr lang="et-EE" altLang="et-EE" sz="2000" dirty="0"/>
              <a:t> </a:t>
            </a:r>
            <a:r>
              <a:rPr lang="et-EE" altLang="et-EE" sz="2000" dirty="0" err="1"/>
              <a:t>North</a:t>
            </a:r>
            <a:r>
              <a:rPr lang="et-EE" altLang="et-EE" sz="2000" dirty="0"/>
              <a:t>-Estonian Tourism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sz="2000" dirty="0"/>
              <a:t>NGO </a:t>
            </a:r>
            <a:r>
              <a:rPr lang="et-EE" altLang="et-EE" sz="2000" dirty="0" err="1"/>
              <a:t>West</a:t>
            </a:r>
            <a:r>
              <a:rPr lang="et-EE" altLang="et-EE" sz="2000" dirty="0"/>
              <a:t>-Estonian Tourism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sz="2000" b="1" dirty="0" err="1"/>
              <a:t>Latvia</a:t>
            </a:r>
            <a:r>
              <a:rPr lang="et-EE" altLang="et-EE" sz="2000" b="1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sz="2000" dirty="0" err="1"/>
              <a:t>State</a:t>
            </a:r>
            <a:r>
              <a:rPr lang="et-EE" altLang="et-EE" sz="2000" dirty="0"/>
              <a:t> </a:t>
            </a:r>
            <a:r>
              <a:rPr lang="et-EE" altLang="et-EE" sz="2000" dirty="0" err="1"/>
              <a:t>Inspection</a:t>
            </a:r>
            <a:r>
              <a:rPr lang="et-EE" altLang="et-EE" sz="2000" dirty="0"/>
              <a:t> of </a:t>
            </a:r>
            <a:r>
              <a:rPr lang="et-EE" altLang="et-EE" sz="2000" dirty="0" err="1"/>
              <a:t>Heritage</a:t>
            </a:r>
            <a:r>
              <a:rPr lang="et-EE" altLang="et-EE" sz="2000" dirty="0"/>
              <a:t> </a:t>
            </a:r>
            <a:r>
              <a:rPr lang="et-EE" altLang="et-EE" sz="2000" dirty="0" err="1"/>
              <a:t>Protection</a:t>
            </a:r>
            <a:br>
              <a:rPr lang="et-EE" altLang="et-EE" sz="2000" dirty="0"/>
            </a:br>
            <a:r>
              <a:rPr lang="et-EE" altLang="et-EE" sz="2000" dirty="0" err="1"/>
              <a:t>Kurzeme</a:t>
            </a:r>
            <a:r>
              <a:rPr lang="et-EE" altLang="et-EE" sz="2000" dirty="0"/>
              <a:t> </a:t>
            </a:r>
            <a:r>
              <a:rPr lang="et-EE" altLang="et-EE" sz="2000" dirty="0" err="1"/>
              <a:t>Planning</a:t>
            </a:r>
            <a:r>
              <a:rPr lang="et-EE" altLang="et-EE" sz="2000" dirty="0"/>
              <a:t> </a:t>
            </a:r>
            <a:r>
              <a:rPr lang="et-EE" altLang="et-EE" sz="2000" dirty="0" err="1"/>
              <a:t>Region</a:t>
            </a:r>
            <a:br>
              <a:rPr lang="et-EE" altLang="et-EE" sz="2000" dirty="0"/>
            </a:br>
            <a:r>
              <a:rPr lang="et-EE" altLang="et-EE" sz="2000" b="1" dirty="0" err="1"/>
              <a:t>Lithuania</a:t>
            </a:r>
            <a:r>
              <a:rPr lang="et-EE" altLang="et-EE" sz="2000" b="1" dirty="0"/>
              <a:t>: </a:t>
            </a:r>
            <a:br>
              <a:rPr lang="et-EE" altLang="et-EE" sz="2000" dirty="0"/>
            </a:br>
            <a:r>
              <a:rPr lang="et-EE" altLang="et-EE" sz="2000" dirty="0" err="1"/>
              <a:t>University</a:t>
            </a:r>
            <a:r>
              <a:rPr lang="et-EE" altLang="et-EE" sz="2000" dirty="0"/>
              <a:t> of Klaipeda</a:t>
            </a:r>
            <a:br>
              <a:rPr lang="et-EE" altLang="et-EE" sz="2000" dirty="0"/>
            </a:br>
            <a:r>
              <a:rPr lang="et-EE" altLang="et-EE" sz="2000" dirty="0"/>
              <a:t>Palanga </a:t>
            </a:r>
            <a:r>
              <a:rPr lang="et-EE" altLang="et-EE" sz="2000" dirty="0" err="1"/>
              <a:t>Resort</a:t>
            </a:r>
            <a:r>
              <a:rPr lang="et-EE" altLang="et-EE" sz="2000" dirty="0"/>
              <a:t> </a:t>
            </a:r>
            <a:r>
              <a:rPr lang="et-EE" altLang="et-EE" sz="2000" dirty="0" err="1"/>
              <a:t>Museum</a:t>
            </a:r>
            <a:br>
              <a:rPr lang="et-EE" altLang="et-EE" sz="2000" dirty="0"/>
            </a:br>
            <a:r>
              <a:rPr lang="et-EE" altLang="et-EE" sz="2000" b="1" dirty="0" err="1"/>
              <a:t>Poland</a:t>
            </a:r>
            <a:r>
              <a:rPr lang="et-EE" altLang="et-EE" sz="2000" dirty="0"/>
              <a:t>: </a:t>
            </a:r>
            <a:br>
              <a:rPr lang="et-EE" altLang="et-EE" sz="2000" dirty="0"/>
            </a:br>
            <a:r>
              <a:rPr lang="et-EE" altLang="et-EE" sz="2000" dirty="0" err="1"/>
              <a:t>Association</a:t>
            </a:r>
            <a:r>
              <a:rPr lang="et-EE" altLang="et-EE" sz="2000" dirty="0"/>
              <a:t> of Seaside </a:t>
            </a:r>
            <a:r>
              <a:rPr lang="et-EE" altLang="et-EE" sz="2000" dirty="0" err="1"/>
              <a:t>Cities</a:t>
            </a:r>
            <a:r>
              <a:rPr lang="et-EE" altLang="et-EE" sz="2000" dirty="0"/>
              <a:t> and </a:t>
            </a:r>
            <a:r>
              <a:rPr lang="et-EE" altLang="et-EE" sz="2000" dirty="0" err="1"/>
              <a:t>Municipalities</a:t>
            </a:r>
            <a:br>
              <a:rPr lang="et-EE" altLang="et-EE" sz="2000" dirty="0"/>
            </a:br>
            <a:r>
              <a:rPr lang="et-EE" altLang="et-EE" sz="2000" dirty="0"/>
              <a:t>Town of </a:t>
            </a:r>
            <a:r>
              <a:rPr lang="et-EE" altLang="et-EE" sz="2000" dirty="0" err="1"/>
              <a:t>Puck</a:t>
            </a:r>
            <a:br>
              <a:rPr lang="et-EE" altLang="et-EE" sz="2000" dirty="0"/>
            </a:br>
            <a:r>
              <a:rPr lang="et-EE" altLang="et-EE" sz="2000" dirty="0" err="1"/>
              <a:t>Centrum</a:t>
            </a:r>
            <a:r>
              <a:rPr lang="et-EE" altLang="et-EE" sz="2000" dirty="0"/>
              <a:t> </a:t>
            </a:r>
            <a:r>
              <a:rPr lang="et-EE" altLang="et-EE" sz="2000" dirty="0" err="1"/>
              <a:t>Nurkowe</a:t>
            </a:r>
            <a:r>
              <a:rPr lang="et-EE" altLang="et-EE" sz="2000" dirty="0"/>
              <a:t> </a:t>
            </a:r>
            <a:r>
              <a:rPr lang="et-EE" altLang="et-EE" sz="2000" dirty="0" err="1"/>
              <a:t>Tryton</a:t>
            </a:r>
            <a:r>
              <a:rPr lang="et-EE" altLang="et-EE" sz="2000" dirty="0"/>
              <a:t>/ </a:t>
            </a:r>
            <a:r>
              <a:rPr lang="et-EE" altLang="et-EE" sz="2000" dirty="0" err="1"/>
              <a:t>Dive</a:t>
            </a:r>
            <a:r>
              <a:rPr lang="et-EE" altLang="et-EE" sz="2000" dirty="0"/>
              <a:t> </a:t>
            </a:r>
            <a:r>
              <a:rPr lang="et-EE" altLang="et-EE" sz="2000" dirty="0" err="1"/>
              <a:t>Centre</a:t>
            </a:r>
            <a:endParaRPr lang="et-EE" altLang="et-EE" sz="2000" dirty="0"/>
          </a:p>
        </p:txBody>
      </p:sp>
    </p:spTree>
    <p:extLst>
      <p:ext uri="{BB962C8B-B14F-4D97-AF65-F5344CB8AC3E}">
        <p14:creationId xmlns:p14="http://schemas.microsoft.com/office/powerpoint/2010/main" val="273087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t-EE" altLang="et-EE" sz="2600" b="1" u="sng" dirty="0"/>
              <a:t>„Ava lava, Tallinn!“ 30.-31.07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t-EE" altLang="et-EE" sz="2600" dirty="0"/>
              <a:t>Osalemine Tallinna Raekoja platsil toimunud suursündmusel „Ava lava, Tallinn!“ Põhja-Eesti kui turismisihtkoha tutvustamine. Lisainfo: </a:t>
            </a:r>
            <a:r>
              <a:rPr lang="et-EE" altLang="et-EE" sz="2600" u="sng" dirty="0">
                <a:hlinkClick r:id="rId2"/>
              </a:rPr>
              <a:t>http://www.northestonia.ee/pohja-eesti-turismi-ulevaade-ava-lava-tallinn-uritusel-osalemisest</a:t>
            </a:r>
            <a:br>
              <a:rPr lang="et-EE" altLang="et-EE" sz="2600" dirty="0"/>
            </a:br>
            <a:br>
              <a:rPr lang="et-EE" altLang="et-EE" sz="2600" dirty="0"/>
            </a:br>
            <a:endParaRPr lang="et-EE" sz="2600" dirty="0"/>
          </a:p>
        </p:txBody>
      </p:sp>
      <p:pic>
        <p:nvPicPr>
          <p:cNvPr id="4" name="Picture 3" descr="C:\Users\Silja\Desktop\PET\LOGOD\pohja-eesti_tu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372"/>
            <a:ext cx="2419964" cy="7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02" y="4312536"/>
            <a:ext cx="4170025" cy="2347163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943" y="4221088"/>
            <a:ext cx="4328535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19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on_innertouris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kaline Office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505</Words>
  <Application>Microsoft Office PowerPoint</Application>
  <PresentationFormat>Ekraaniseanss (4:3)</PresentationFormat>
  <Paragraphs>149</Paragraphs>
  <Slides>21</Slides>
  <Notes>3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Calibri</vt:lpstr>
      <vt:lpstr>Cambria</vt:lpstr>
      <vt:lpstr>MS Mincho</vt:lpstr>
      <vt:lpstr>Times New Roman</vt:lpstr>
      <vt:lpstr>Wingdings</vt:lpstr>
      <vt:lpstr>Office Theme</vt:lpstr>
      <vt:lpstr>Presentatioon_innertourism</vt:lpstr>
      <vt:lpstr>SA Põhja-Eesti Turism  tegevusülevaade 2016/  HOL aktiivse tegevuse taastamisest</vt:lpstr>
      <vt:lpstr>PowerPointi esitlus</vt:lpstr>
      <vt:lpstr>Sihtfinantseerimise eesmärk </vt:lpstr>
      <vt:lpstr>SA Põhja-Eesti Turism  tegevusülevaade 2016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Harjumaa turismiinfosüsteem riiklikus turismiveebis, seisuga 17.10.2016</vt:lpstr>
      <vt:lpstr>PowerPointi esitlus</vt:lpstr>
      <vt:lpstr>PowerPointi esitlus</vt:lpstr>
      <vt:lpstr>PowerPointi esitlus</vt:lpstr>
    </vt:vector>
  </TitlesOfParts>
  <Company>Tank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Eiko Ojala</dc:creator>
  <cp:lastModifiedBy>Karmen Paju</cp:lastModifiedBy>
  <cp:revision>267</cp:revision>
  <cp:lastPrinted>2012-09-07T15:08:00Z</cp:lastPrinted>
  <dcterms:created xsi:type="dcterms:W3CDTF">2011-12-16T08:32:37Z</dcterms:created>
  <dcterms:modified xsi:type="dcterms:W3CDTF">2016-10-18T13:08:29Z</dcterms:modified>
</cp:coreProperties>
</file>