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sldIdLst>
    <p:sldId id="293" r:id="rId2"/>
    <p:sldId id="328" r:id="rId3"/>
    <p:sldId id="363" r:id="rId4"/>
    <p:sldId id="355" r:id="rId5"/>
    <p:sldId id="353" r:id="rId6"/>
    <p:sldId id="360" r:id="rId7"/>
    <p:sldId id="350" r:id="rId8"/>
    <p:sldId id="357" r:id="rId9"/>
    <p:sldId id="358" r:id="rId10"/>
    <p:sldId id="361" r:id="rId11"/>
    <p:sldId id="359" r:id="rId12"/>
    <p:sldId id="329" r:id="rId13"/>
    <p:sldId id="356" r:id="rId14"/>
    <p:sldId id="362" r:id="rId15"/>
    <p:sldId id="294" r:id="rId16"/>
  </p:sldIdLst>
  <p:sldSz cx="8999538" cy="6840538"/>
  <p:notesSz cx="7559675" cy="10691813"/>
  <p:defaultTextStyle>
    <a:defPPr>
      <a:defRPr lang="en-GB"/>
    </a:defPPr>
    <a:lvl1pPr algn="l" defTabSz="449263" rtl="0" eaLnBrk="0" fontAlgn="base" hangingPunct="0">
      <a:spcBef>
        <a:spcPct val="0"/>
      </a:spcBef>
      <a:spcAft>
        <a:spcPct val="0"/>
      </a:spcAft>
      <a:defRPr kern="1200">
        <a:solidFill>
          <a:schemeClr val="tx1"/>
        </a:solidFill>
        <a:latin typeface="Roboto Condensed" pitchFamily="2" charset="0"/>
        <a:ea typeface="Microsoft YaHei" pitchFamily="34" charset="-122"/>
        <a:cs typeface="+mn-cs"/>
      </a:defRPr>
    </a:lvl1pPr>
    <a:lvl2pPr marL="742950" indent="-285750" algn="l" defTabSz="449263" rtl="0" eaLnBrk="0" fontAlgn="base" hangingPunct="0">
      <a:spcBef>
        <a:spcPct val="0"/>
      </a:spcBef>
      <a:spcAft>
        <a:spcPct val="0"/>
      </a:spcAft>
      <a:defRPr kern="1200">
        <a:solidFill>
          <a:schemeClr val="tx1"/>
        </a:solidFill>
        <a:latin typeface="Roboto Condensed" pitchFamily="2" charset="0"/>
        <a:ea typeface="Microsoft YaHei" pitchFamily="34" charset="-122"/>
        <a:cs typeface="+mn-cs"/>
      </a:defRPr>
    </a:lvl2pPr>
    <a:lvl3pPr marL="1143000" indent="-228600" algn="l" defTabSz="449263" rtl="0" eaLnBrk="0" fontAlgn="base" hangingPunct="0">
      <a:spcBef>
        <a:spcPct val="0"/>
      </a:spcBef>
      <a:spcAft>
        <a:spcPct val="0"/>
      </a:spcAft>
      <a:defRPr kern="1200">
        <a:solidFill>
          <a:schemeClr val="tx1"/>
        </a:solidFill>
        <a:latin typeface="Roboto Condensed" pitchFamily="2" charset="0"/>
        <a:ea typeface="Microsoft YaHei" pitchFamily="34" charset="-122"/>
        <a:cs typeface="+mn-cs"/>
      </a:defRPr>
    </a:lvl3pPr>
    <a:lvl4pPr marL="1600200" indent="-228600" algn="l" defTabSz="449263" rtl="0" eaLnBrk="0" fontAlgn="base" hangingPunct="0">
      <a:spcBef>
        <a:spcPct val="0"/>
      </a:spcBef>
      <a:spcAft>
        <a:spcPct val="0"/>
      </a:spcAft>
      <a:defRPr kern="1200">
        <a:solidFill>
          <a:schemeClr val="tx1"/>
        </a:solidFill>
        <a:latin typeface="Roboto Condensed" pitchFamily="2" charset="0"/>
        <a:ea typeface="Microsoft YaHei" pitchFamily="34" charset="-122"/>
        <a:cs typeface="+mn-cs"/>
      </a:defRPr>
    </a:lvl4pPr>
    <a:lvl5pPr marL="2057400" indent="-228600" algn="l" defTabSz="449263" rtl="0" eaLnBrk="0" fontAlgn="base" hangingPunct="0">
      <a:spcBef>
        <a:spcPct val="0"/>
      </a:spcBef>
      <a:spcAft>
        <a:spcPct val="0"/>
      </a:spcAft>
      <a:defRPr kern="1200">
        <a:solidFill>
          <a:schemeClr val="tx1"/>
        </a:solidFill>
        <a:latin typeface="Roboto Condensed" pitchFamily="2" charset="0"/>
        <a:ea typeface="Microsoft YaHei" pitchFamily="34" charset="-122"/>
        <a:cs typeface="+mn-cs"/>
      </a:defRPr>
    </a:lvl5pPr>
    <a:lvl6pPr marL="2286000" algn="l" defTabSz="914400" rtl="0" eaLnBrk="1" latinLnBrk="0" hangingPunct="1">
      <a:defRPr kern="1200">
        <a:solidFill>
          <a:schemeClr val="tx1"/>
        </a:solidFill>
        <a:latin typeface="Roboto Condensed" pitchFamily="2" charset="0"/>
        <a:ea typeface="Microsoft YaHei" pitchFamily="34" charset="-122"/>
        <a:cs typeface="+mn-cs"/>
      </a:defRPr>
    </a:lvl6pPr>
    <a:lvl7pPr marL="2743200" algn="l" defTabSz="914400" rtl="0" eaLnBrk="1" latinLnBrk="0" hangingPunct="1">
      <a:defRPr kern="1200">
        <a:solidFill>
          <a:schemeClr val="tx1"/>
        </a:solidFill>
        <a:latin typeface="Roboto Condensed" pitchFamily="2" charset="0"/>
        <a:ea typeface="Microsoft YaHei" pitchFamily="34" charset="-122"/>
        <a:cs typeface="+mn-cs"/>
      </a:defRPr>
    </a:lvl7pPr>
    <a:lvl8pPr marL="3200400" algn="l" defTabSz="914400" rtl="0" eaLnBrk="1" latinLnBrk="0" hangingPunct="1">
      <a:defRPr kern="1200">
        <a:solidFill>
          <a:schemeClr val="tx1"/>
        </a:solidFill>
        <a:latin typeface="Roboto Condensed" pitchFamily="2" charset="0"/>
        <a:ea typeface="Microsoft YaHei" pitchFamily="34" charset="-122"/>
        <a:cs typeface="+mn-cs"/>
      </a:defRPr>
    </a:lvl8pPr>
    <a:lvl9pPr marL="3657600" algn="l" defTabSz="914400" rtl="0" eaLnBrk="1" latinLnBrk="0" hangingPunct="1">
      <a:defRPr kern="1200">
        <a:solidFill>
          <a:schemeClr val="tx1"/>
        </a:solidFill>
        <a:latin typeface="Roboto Condensed" pitchFamily="2" charset="0"/>
        <a:ea typeface="Microsoft YaHei"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999999"/>
    <a:srgbClr val="004586"/>
    <a:srgbClr val="83CAFF"/>
    <a:srgbClr val="0084D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85731" autoAdjust="0"/>
  </p:normalViewPr>
  <p:slideViewPr>
    <p:cSldViewPr>
      <p:cViewPr varScale="1">
        <p:scale>
          <a:sx n="72" d="100"/>
          <a:sy n="72" d="100"/>
        </p:scale>
        <p:origin x="-1738" y="-8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sorterViewPr>
    <p:cViewPr>
      <p:scale>
        <a:sx n="160" d="100"/>
        <a:sy n="160" d="100"/>
      </p:scale>
      <p:origin x="0" y="-3072"/>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1"/>
          <p:cNvSpPr>
            <a:spLocks noGrp="1" noRot="1" noChangeAspect="1" noChangeArrowheads="1"/>
          </p:cNvSpPr>
          <p:nvPr>
            <p:ph type="sldImg"/>
          </p:nvPr>
        </p:nvSpPr>
        <p:spPr bwMode="auto">
          <a:xfrm>
            <a:off x="1106488" y="812800"/>
            <a:ext cx="5343525" cy="4006850"/>
          </a:xfrm>
          <a:prstGeom prst="rect">
            <a:avLst/>
          </a:prstGeom>
          <a:noFill/>
          <a:ln w="9525">
            <a:noFill/>
            <a:miter lim="800000"/>
            <a:headEnd/>
            <a:tailEnd/>
          </a:ln>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p:spPr>
        <p:txBody>
          <a:bodyPr vert="horz" wrap="square" lIns="0" tIns="0" rIns="0" bIns="0" numCol="1" anchor="t" anchorCtr="0" compatLnSpc="1">
            <a:prstTxWarp prst="textNoShape">
              <a:avLst/>
            </a:prstTxWarp>
          </a:bodyPr>
          <a:lstStyle/>
          <a:p>
            <a:pPr lvl="0"/>
            <a:endParaRPr lang="en-US" altLang="en-US" noProof="0"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p:spPr>
        <p:txBody>
          <a:bodyPr vert="horz" wrap="square" lIns="0" tIns="0" rIns="0" bIns="0" numCol="1" anchor="t" anchorCtr="0" compatLnSpc="1">
            <a:prstTxWarp prst="textNoShape">
              <a:avLst/>
            </a:prstTxWarp>
          </a:bodyPr>
          <a:lstStyle>
            <a:lvl1pPr eaLnBrk="1" hangingPunct="0">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pPr>
              <a:defRPr/>
            </a:pPr>
            <a:endParaRPr lang="et-EE" altLang="en-US"/>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p:spPr>
        <p:txBody>
          <a:bodyPr vert="horz" wrap="square" lIns="0" tIns="0" rIns="0" bIns="0" numCol="1" anchor="t" anchorCtr="0" compatLnSpc="1">
            <a:prstTxWarp prst="textNoShape">
              <a:avLst/>
            </a:prstTxWarp>
          </a:bodyPr>
          <a:lstStyle>
            <a:lvl1pPr algn="r" eaLnBrk="1" hangingPunct="0">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pPr>
              <a:defRPr/>
            </a:pPr>
            <a:endParaRPr lang="et-EE" altLang="en-US"/>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p:spPr>
        <p:txBody>
          <a:bodyPr vert="horz" wrap="square" lIns="0" tIns="0" rIns="0" bIns="0" numCol="1" anchor="b" anchorCtr="0" compatLnSpc="1">
            <a:prstTxWarp prst="textNoShape">
              <a:avLst/>
            </a:prstTxWarp>
          </a:bodyPr>
          <a:lstStyle>
            <a:lvl1pPr eaLnBrk="1" hangingPunct="0">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pPr>
              <a:defRPr/>
            </a:pPr>
            <a:endParaRPr lang="et-EE" altLang="en-US"/>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p:spPr>
        <p:txBody>
          <a:bodyPr vert="horz" wrap="square" lIns="0" tIns="0" rIns="0" bIns="0" numCol="1" anchor="b" anchorCtr="0" compatLnSpc="1">
            <a:prstTxWarp prst="textNoShape">
              <a:avLst/>
            </a:prstTxWarp>
          </a:bodyPr>
          <a:lstStyle>
            <a:lvl1pPr algn="r" eaLnBrk="1">
              <a:lnSpc>
                <a:spcPct val="95000"/>
              </a:lnSpc>
              <a:buClr>
                <a:srgbClr val="000000"/>
              </a:buClr>
              <a:buSzPct val="100000"/>
              <a:buFont typeface="Times New Roman" pitchFamily="18" charset="0"/>
              <a:buNone/>
              <a:tabLst>
                <a:tab pos="723900" algn="l"/>
                <a:tab pos="1447800" algn="l"/>
                <a:tab pos="2171700" algn="l"/>
                <a:tab pos="2895600" algn="l"/>
              </a:tabLst>
              <a:defRPr sz="1400">
                <a:solidFill>
                  <a:srgbClr val="000000"/>
                </a:solidFill>
                <a:latin typeface="Times New Roman" pitchFamily="18" charset="0"/>
                <a:ea typeface="Arial Unicode MS" pitchFamily="34" charset="-128"/>
                <a:cs typeface="Arial Unicode MS" pitchFamily="34" charset="-128"/>
              </a:defRPr>
            </a:lvl1pPr>
          </a:lstStyle>
          <a:p>
            <a:fld id="{EB112FB0-ADEA-4433-A6E3-278285E7EC1D}" type="slidenum">
              <a:rPr lang="et-EE" altLang="en-US"/>
              <a:pPr/>
              <a:t>‹#›</a:t>
            </a:fld>
            <a:endParaRPr lang="et-EE" alt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43000" y="812800"/>
            <a:ext cx="5270500" cy="4006850"/>
          </a:xfrm>
        </p:spPr>
      </p:sp>
      <p:sp>
        <p:nvSpPr>
          <p:cNvPr id="20483" name="Notes Placeholder 2"/>
          <p:cNvSpPr>
            <a:spLocks noGrp="1"/>
          </p:cNvSpPr>
          <p:nvPr>
            <p:ph type="body" idx="1"/>
          </p:nvPr>
        </p:nvSpPr>
        <p:spPr>
          <a:noFill/>
        </p:spPr>
        <p:txBody>
          <a:bodyPr/>
          <a:lstStyle/>
          <a:p>
            <a:endParaRPr lang="et-EE" altLang="et-EE" smtClean="0"/>
          </a:p>
        </p:txBody>
      </p:sp>
      <p:sp>
        <p:nvSpPr>
          <p:cNvPr id="20484" name="Slide Number Placeholder 3"/>
          <p:cNvSpPr>
            <a:spLocks noGrp="1"/>
          </p:cNvSpPr>
          <p:nvPr>
            <p:ph type="sldNum" sz="quarter"/>
          </p:nvPr>
        </p:nvSpPr>
        <p:spPr>
          <a:noFill/>
          <a:ln>
            <a:miter lim="800000"/>
            <a:headEnd/>
            <a:tailEnd/>
          </a:ln>
        </p:spPr>
        <p:txBody>
          <a:bodyPr/>
          <a:lstStyle/>
          <a:p>
            <a:fld id="{269A8671-FA93-4F64-BEAA-44A3D38F6444}" type="slidenum">
              <a:rPr lang="et-EE" altLang="en-US"/>
              <a:pPr/>
              <a:t>2</a:t>
            </a:fld>
            <a:endParaRPr lang="et-EE"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43000" y="812800"/>
            <a:ext cx="5270500" cy="4006850"/>
          </a:xfrm>
        </p:spPr>
      </p:sp>
      <p:sp>
        <p:nvSpPr>
          <p:cNvPr id="18435" name="Notes Placeholder 2"/>
          <p:cNvSpPr>
            <a:spLocks noGrp="1"/>
          </p:cNvSpPr>
          <p:nvPr>
            <p:ph type="body" idx="1"/>
          </p:nvPr>
        </p:nvSpPr>
        <p:spPr>
          <a:noFill/>
        </p:spPr>
        <p:txBody>
          <a:bodyPr/>
          <a:lstStyle/>
          <a:p>
            <a:endParaRPr lang="et-EE" altLang="et-EE" smtClean="0">
              <a:solidFill>
                <a:schemeClr val="tx1"/>
              </a:solidFill>
            </a:endParaRPr>
          </a:p>
        </p:txBody>
      </p:sp>
      <p:sp>
        <p:nvSpPr>
          <p:cNvPr id="18436" name="Slide Number Placeholder 3"/>
          <p:cNvSpPr>
            <a:spLocks noGrp="1"/>
          </p:cNvSpPr>
          <p:nvPr>
            <p:ph type="sldNum" sz="quarter"/>
          </p:nvPr>
        </p:nvSpPr>
        <p:spPr>
          <a:noFill/>
          <a:ln>
            <a:miter lim="800000"/>
            <a:headEnd/>
            <a:tailEnd/>
          </a:ln>
        </p:spPr>
        <p:txBody>
          <a:bodyPr/>
          <a:lstStyle/>
          <a:p>
            <a:fld id="{A823329B-931E-4C98-8547-338EB1E262B8}" type="slidenum">
              <a:rPr lang="et-EE" altLang="en-US"/>
              <a:pPr/>
              <a:t>11</a:t>
            </a:fld>
            <a:endParaRPr lang="et-EE"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43000" y="812800"/>
            <a:ext cx="5270500" cy="4006850"/>
          </a:xfrm>
        </p:spPr>
      </p:sp>
      <p:sp>
        <p:nvSpPr>
          <p:cNvPr id="18435" name="Notes Placeholder 2"/>
          <p:cNvSpPr>
            <a:spLocks noGrp="1"/>
          </p:cNvSpPr>
          <p:nvPr>
            <p:ph type="body" idx="1"/>
          </p:nvPr>
        </p:nvSpPr>
        <p:spPr>
          <a:noFill/>
        </p:spPr>
        <p:txBody>
          <a:bodyPr/>
          <a:lstStyle/>
          <a:p>
            <a:endParaRPr lang="et-EE" altLang="et-EE" smtClean="0">
              <a:solidFill>
                <a:schemeClr val="tx1"/>
              </a:solidFill>
            </a:endParaRPr>
          </a:p>
        </p:txBody>
      </p:sp>
      <p:sp>
        <p:nvSpPr>
          <p:cNvPr id="18436" name="Slide Number Placeholder 3"/>
          <p:cNvSpPr>
            <a:spLocks noGrp="1"/>
          </p:cNvSpPr>
          <p:nvPr>
            <p:ph type="sldNum" sz="quarter"/>
          </p:nvPr>
        </p:nvSpPr>
        <p:spPr>
          <a:noFill/>
          <a:ln>
            <a:miter lim="800000"/>
            <a:headEnd/>
            <a:tailEnd/>
          </a:ln>
        </p:spPr>
        <p:txBody>
          <a:bodyPr/>
          <a:lstStyle/>
          <a:p>
            <a:fld id="{A823329B-931E-4C98-8547-338EB1E262B8}" type="slidenum">
              <a:rPr lang="et-EE" altLang="en-US"/>
              <a:pPr/>
              <a:t>13</a:t>
            </a:fld>
            <a:endParaRPr lang="et-EE"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43000" y="812800"/>
            <a:ext cx="5270500" cy="4006850"/>
          </a:xfrm>
        </p:spPr>
      </p:sp>
      <p:sp>
        <p:nvSpPr>
          <p:cNvPr id="18435" name="Notes Placeholder 2"/>
          <p:cNvSpPr>
            <a:spLocks noGrp="1"/>
          </p:cNvSpPr>
          <p:nvPr>
            <p:ph type="body" idx="1"/>
          </p:nvPr>
        </p:nvSpPr>
        <p:spPr>
          <a:noFill/>
        </p:spPr>
        <p:txBody>
          <a:bodyPr/>
          <a:lstStyle/>
          <a:p>
            <a:r>
              <a:rPr lang="et-EE" altLang="et-EE" dirty="0" smtClean="0">
                <a:solidFill>
                  <a:schemeClr val="tx1"/>
                </a:solidFill>
              </a:rPr>
              <a:t>Netovõlakoormuse ülempiiri</a:t>
            </a:r>
            <a:r>
              <a:rPr lang="et-EE" altLang="et-EE" baseline="0" dirty="0" smtClean="0">
                <a:solidFill>
                  <a:schemeClr val="tx1"/>
                </a:solidFill>
              </a:rPr>
              <a:t> aluseks on 6 kordne põhitegevuse tulem. </a:t>
            </a:r>
            <a:endParaRPr lang="et-EE" altLang="et-EE" dirty="0" smtClean="0">
              <a:solidFill>
                <a:schemeClr val="tx1"/>
              </a:solidFill>
            </a:endParaRPr>
          </a:p>
        </p:txBody>
      </p:sp>
      <p:sp>
        <p:nvSpPr>
          <p:cNvPr id="18436" name="Slide Number Placeholder 3"/>
          <p:cNvSpPr>
            <a:spLocks noGrp="1"/>
          </p:cNvSpPr>
          <p:nvPr>
            <p:ph type="sldNum" sz="quarter"/>
          </p:nvPr>
        </p:nvSpPr>
        <p:spPr>
          <a:noFill/>
          <a:ln>
            <a:miter lim="800000"/>
            <a:headEnd/>
            <a:tailEnd/>
          </a:ln>
        </p:spPr>
        <p:txBody>
          <a:bodyPr/>
          <a:lstStyle/>
          <a:p>
            <a:fld id="{A823329B-931E-4C98-8547-338EB1E262B8}" type="slidenum">
              <a:rPr lang="et-EE" altLang="en-US"/>
              <a:pPr/>
              <a:t>14</a:t>
            </a:fld>
            <a:endParaRPr lang="et-EE"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43000" y="812800"/>
            <a:ext cx="5270500" cy="4006850"/>
          </a:xfrm>
        </p:spPr>
      </p:sp>
      <p:sp>
        <p:nvSpPr>
          <p:cNvPr id="20483" name="Notes Placeholder 2"/>
          <p:cNvSpPr>
            <a:spLocks noGrp="1"/>
          </p:cNvSpPr>
          <p:nvPr>
            <p:ph type="body" idx="1"/>
          </p:nvPr>
        </p:nvSpPr>
        <p:spPr>
          <a:noFill/>
        </p:spPr>
        <p:txBody>
          <a:bodyPr/>
          <a:lstStyle/>
          <a:p>
            <a:endParaRPr lang="et-EE" altLang="et-EE" smtClean="0"/>
          </a:p>
        </p:txBody>
      </p:sp>
      <p:sp>
        <p:nvSpPr>
          <p:cNvPr id="20484" name="Slide Number Placeholder 3"/>
          <p:cNvSpPr>
            <a:spLocks noGrp="1"/>
          </p:cNvSpPr>
          <p:nvPr>
            <p:ph type="sldNum" sz="quarter"/>
          </p:nvPr>
        </p:nvSpPr>
        <p:spPr>
          <a:noFill/>
          <a:ln>
            <a:miter lim="800000"/>
            <a:headEnd/>
            <a:tailEnd/>
          </a:ln>
        </p:spPr>
        <p:txBody>
          <a:bodyPr/>
          <a:lstStyle/>
          <a:p>
            <a:fld id="{269A8671-FA93-4F64-BEAA-44A3D38F6444}" type="slidenum">
              <a:rPr lang="et-EE" altLang="en-US"/>
              <a:pPr/>
              <a:t>3</a:t>
            </a:fld>
            <a:endParaRPr lang="et-EE"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43000" y="812800"/>
            <a:ext cx="5270500" cy="4006850"/>
          </a:xfrm>
        </p:spPr>
      </p:sp>
      <p:sp>
        <p:nvSpPr>
          <p:cNvPr id="20483" name="Notes Placeholder 2"/>
          <p:cNvSpPr>
            <a:spLocks noGrp="1"/>
          </p:cNvSpPr>
          <p:nvPr>
            <p:ph type="body" idx="1"/>
          </p:nvPr>
        </p:nvSpPr>
        <p:spPr>
          <a:noFill/>
        </p:spPr>
        <p:txBody>
          <a:bodyPr/>
          <a:lstStyle/>
          <a:p>
            <a:r>
              <a:rPr lang="et-EE" sz="1200" kern="1200" dirty="0" smtClean="0">
                <a:solidFill>
                  <a:srgbClr val="000000"/>
                </a:solidFill>
                <a:latin typeface="Times New Roman" panose="02020603050405020304" pitchFamily="18" charset="0"/>
                <a:ea typeface="+mn-ea"/>
                <a:cs typeface="+mn-cs"/>
              </a:rPr>
              <a:t>Riigieelarve puhul võtame aluseks maksutulud (va sotsiaalmaks). Välja on võetud KOVidele edasiantavad maksutulud. See on nö baasiline vabalt suunatav riigi raha.</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t-EE" sz="1200" kern="1200" dirty="0" smtClean="0">
                <a:solidFill>
                  <a:srgbClr val="000000"/>
                </a:solidFill>
                <a:latin typeface="Times New Roman" panose="02020603050405020304" pitchFamily="18" charset="0"/>
                <a:ea typeface="+mn-ea"/>
                <a:cs typeface="+mn-cs"/>
              </a:rPr>
              <a:t>KOV eelarvete puhul on kaks joont näidatud. Üks on maksutulud, keskkonnatasud ja tasandusfond. Teine on KOV eelarvete tulud kokku (sisaldab toetusi riigilt). Kahe joone vahe näitab, et riigilt tulnud toetused (tasandusfondi ei sisalda) on vähem kasvanud kui KOVide maksutulud + tasandusfond.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t-EE" sz="1200" kern="1200" dirty="0" smtClean="0">
                <a:solidFill>
                  <a:srgbClr val="000000"/>
                </a:solidFill>
                <a:latin typeface="Times New Roman" panose="02020603050405020304" pitchFamily="18" charset="0"/>
                <a:ea typeface="+mn-ea"/>
                <a:cs typeface="+mn-cs"/>
              </a:rPr>
              <a:t>2016.a</a:t>
            </a:r>
            <a:r>
              <a:rPr lang="et-EE" sz="1200" kern="1200" baseline="0" dirty="0" smtClean="0">
                <a:solidFill>
                  <a:srgbClr val="000000"/>
                </a:solidFill>
                <a:latin typeface="Times New Roman" panose="02020603050405020304" pitchFamily="18" charset="0"/>
                <a:ea typeface="+mn-ea"/>
                <a:cs typeface="+mn-cs"/>
              </a:rPr>
              <a:t> on KOV maksutulud + tasandusfond reaalhindades kõrgemal kui 2008. a. Samal ajal on kärbitud tasandusfond püsinud samal tasemel.</a:t>
            </a:r>
            <a:endParaRPr lang="et-EE" sz="1200" kern="1200" dirty="0" smtClean="0">
              <a:solidFill>
                <a:srgbClr val="000000"/>
              </a:solidFill>
              <a:latin typeface="Times New Roman" panose="02020603050405020304" pitchFamily="18" charset="0"/>
              <a:ea typeface="+mn-ea"/>
              <a:cs typeface="+mn-cs"/>
            </a:endParaRPr>
          </a:p>
          <a:p>
            <a:endParaRPr lang="et-EE" sz="1200" kern="1200" dirty="0">
              <a:solidFill>
                <a:srgbClr val="000000"/>
              </a:solidFill>
              <a:latin typeface="Times New Roman" panose="02020603050405020304" pitchFamily="18" charset="0"/>
              <a:ea typeface="+mn-ea"/>
              <a:cs typeface="+mn-cs"/>
            </a:endParaRPr>
          </a:p>
        </p:txBody>
      </p:sp>
      <p:sp>
        <p:nvSpPr>
          <p:cNvPr id="20484" name="Slide Number Placeholder 3"/>
          <p:cNvSpPr>
            <a:spLocks noGrp="1"/>
          </p:cNvSpPr>
          <p:nvPr>
            <p:ph type="sldNum" sz="quarter"/>
          </p:nvPr>
        </p:nvSpPr>
        <p:spPr>
          <a:noFill/>
          <a:ln>
            <a:miter lim="800000"/>
            <a:headEnd/>
            <a:tailEnd/>
          </a:ln>
        </p:spPr>
        <p:txBody>
          <a:bodyPr/>
          <a:lstStyle/>
          <a:p>
            <a:fld id="{269A8671-FA93-4F64-BEAA-44A3D38F6444}" type="slidenum">
              <a:rPr lang="et-EE" altLang="en-US"/>
              <a:pPr/>
              <a:t>4</a:t>
            </a:fld>
            <a:endParaRPr lang="et-EE"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43000" y="812800"/>
            <a:ext cx="5270500" cy="4006850"/>
          </a:xfrm>
        </p:spPr>
      </p:sp>
      <p:sp>
        <p:nvSpPr>
          <p:cNvPr id="22531" name="Notes Placeholder 2"/>
          <p:cNvSpPr>
            <a:spLocks noGrp="1"/>
          </p:cNvSpPr>
          <p:nvPr>
            <p:ph type="body" idx="1"/>
          </p:nvPr>
        </p:nvSpPr>
        <p:spPr>
          <a:noFill/>
        </p:spPr>
        <p:txBody>
          <a:bodyPr/>
          <a:lstStyle/>
          <a:p>
            <a:r>
              <a:rPr lang="et-EE" altLang="et-EE" dirty="0" smtClean="0"/>
              <a:t>Hariduse</a:t>
            </a:r>
            <a:r>
              <a:rPr lang="et-EE" altLang="et-EE" baseline="0" dirty="0" smtClean="0"/>
              <a:t> jaotusmudel ei muutu.</a:t>
            </a:r>
            <a:endParaRPr lang="et-EE" altLang="et-EE" dirty="0" smtClean="0"/>
          </a:p>
        </p:txBody>
      </p:sp>
      <p:sp>
        <p:nvSpPr>
          <p:cNvPr id="22532" name="Slide Number Placeholder 3"/>
          <p:cNvSpPr>
            <a:spLocks noGrp="1"/>
          </p:cNvSpPr>
          <p:nvPr>
            <p:ph type="sldNum" sz="quarter"/>
          </p:nvPr>
        </p:nvSpPr>
        <p:spPr>
          <a:noFill/>
          <a:ln>
            <a:miter lim="800000"/>
            <a:headEnd/>
            <a:tailEnd/>
          </a:ln>
        </p:spPr>
        <p:txBody>
          <a:bodyPr/>
          <a:lstStyle/>
          <a:p>
            <a:fld id="{4867A36E-6FD6-4422-A34A-61EDE23CB06B}" type="slidenum">
              <a:rPr lang="et-EE" altLang="en-US"/>
              <a:pPr/>
              <a:t>5</a:t>
            </a:fld>
            <a:endParaRPr lang="et-EE"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43000" y="812800"/>
            <a:ext cx="5270500" cy="4006850"/>
          </a:xfrm>
        </p:spPr>
      </p:sp>
      <p:sp>
        <p:nvSpPr>
          <p:cNvPr id="18435" name="Notes Placeholder 2"/>
          <p:cNvSpPr>
            <a:spLocks noGrp="1"/>
          </p:cNvSpPr>
          <p:nvPr>
            <p:ph type="body" idx="1"/>
          </p:nvPr>
        </p:nvSpPr>
        <p:spPr>
          <a:noFill/>
        </p:spPr>
        <p:txBody>
          <a:bodyPr/>
          <a:lstStyle/>
          <a:p>
            <a:endParaRPr lang="et-EE" altLang="et-EE" smtClean="0">
              <a:solidFill>
                <a:schemeClr val="tx1"/>
              </a:solidFill>
            </a:endParaRPr>
          </a:p>
        </p:txBody>
      </p:sp>
      <p:sp>
        <p:nvSpPr>
          <p:cNvPr id="18436" name="Slide Number Placeholder 3"/>
          <p:cNvSpPr>
            <a:spLocks noGrp="1"/>
          </p:cNvSpPr>
          <p:nvPr>
            <p:ph type="sldNum" sz="quarter"/>
          </p:nvPr>
        </p:nvSpPr>
        <p:spPr>
          <a:noFill/>
          <a:ln>
            <a:miter lim="800000"/>
            <a:headEnd/>
            <a:tailEnd/>
          </a:ln>
        </p:spPr>
        <p:txBody>
          <a:bodyPr/>
          <a:lstStyle/>
          <a:p>
            <a:fld id="{A823329B-931E-4C98-8547-338EB1E262B8}" type="slidenum">
              <a:rPr lang="et-EE" altLang="en-US"/>
              <a:pPr/>
              <a:t>6</a:t>
            </a:fld>
            <a:endParaRPr lang="et-EE"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43000" y="812800"/>
            <a:ext cx="5270500" cy="4006850"/>
          </a:xfrm>
        </p:spPr>
      </p:sp>
      <p:sp>
        <p:nvSpPr>
          <p:cNvPr id="18435" name="Notes Placeholder 2"/>
          <p:cNvSpPr>
            <a:spLocks noGrp="1"/>
          </p:cNvSpPr>
          <p:nvPr>
            <p:ph type="body" idx="1"/>
          </p:nvPr>
        </p:nvSpPr>
        <p:spPr>
          <a:noFill/>
        </p:spPr>
        <p:txBody>
          <a:bodyPr/>
          <a:lstStyle/>
          <a:p>
            <a:endParaRPr lang="et-EE" altLang="et-EE" smtClean="0">
              <a:solidFill>
                <a:schemeClr val="tx1"/>
              </a:solidFill>
            </a:endParaRPr>
          </a:p>
        </p:txBody>
      </p:sp>
      <p:sp>
        <p:nvSpPr>
          <p:cNvPr id="18436" name="Slide Number Placeholder 3"/>
          <p:cNvSpPr>
            <a:spLocks noGrp="1"/>
          </p:cNvSpPr>
          <p:nvPr>
            <p:ph type="sldNum" sz="quarter"/>
          </p:nvPr>
        </p:nvSpPr>
        <p:spPr>
          <a:noFill/>
          <a:ln>
            <a:miter lim="800000"/>
            <a:headEnd/>
            <a:tailEnd/>
          </a:ln>
        </p:spPr>
        <p:txBody>
          <a:bodyPr/>
          <a:lstStyle/>
          <a:p>
            <a:fld id="{A823329B-931E-4C98-8547-338EB1E262B8}" type="slidenum">
              <a:rPr lang="et-EE" altLang="en-US"/>
              <a:pPr/>
              <a:t>7</a:t>
            </a:fld>
            <a:endParaRPr lang="et-EE"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43000" y="812800"/>
            <a:ext cx="5270500" cy="4006850"/>
          </a:xfrm>
        </p:spPr>
      </p:sp>
      <p:sp>
        <p:nvSpPr>
          <p:cNvPr id="18435" name="Notes Placeholder 2"/>
          <p:cNvSpPr>
            <a:spLocks noGrp="1"/>
          </p:cNvSpPr>
          <p:nvPr>
            <p:ph type="body" idx="1"/>
          </p:nvPr>
        </p:nvSpPr>
        <p:spPr>
          <a:noFill/>
        </p:spPr>
        <p:txBody>
          <a:bodyPr/>
          <a:lstStyle/>
          <a:p>
            <a:endParaRPr lang="et-EE" altLang="et-EE" smtClean="0">
              <a:solidFill>
                <a:schemeClr val="tx1"/>
              </a:solidFill>
            </a:endParaRPr>
          </a:p>
        </p:txBody>
      </p:sp>
      <p:sp>
        <p:nvSpPr>
          <p:cNvPr id="18436" name="Slide Number Placeholder 3"/>
          <p:cNvSpPr>
            <a:spLocks noGrp="1"/>
          </p:cNvSpPr>
          <p:nvPr>
            <p:ph type="sldNum" sz="quarter"/>
          </p:nvPr>
        </p:nvSpPr>
        <p:spPr>
          <a:noFill/>
          <a:ln>
            <a:miter lim="800000"/>
            <a:headEnd/>
            <a:tailEnd/>
          </a:ln>
        </p:spPr>
        <p:txBody>
          <a:bodyPr/>
          <a:lstStyle/>
          <a:p>
            <a:fld id="{A823329B-931E-4C98-8547-338EB1E262B8}" type="slidenum">
              <a:rPr lang="et-EE" altLang="en-US"/>
              <a:pPr/>
              <a:t>8</a:t>
            </a:fld>
            <a:endParaRPr lang="et-EE"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43000" y="812800"/>
            <a:ext cx="5270500" cy="4006850"/>
          </a:xfrm>
        </p:spPr>
      </p:sp>
      <p:sp>
        <p:nvSpPr>
          <p:cNvPr id="18435" name="Notes Placeholder 2"/>
          <p:cNvSpPr>
            <a:spLocks noGrp="1"/>
          </p:cNvSpPr>
          <p:nvPr>
            <p:ph type="body" idx="1"/>
          </p:nvPr>
        </p:nvSpPr>
        <p:spPr>
          <a:noFill/>
        </p:spPr>
        <p:txBody>
          <a:bodyPr/>
          <a:lstStyle/>
          <a:p>
            <a:endParaRPr lang="et-EE" altLang="et-EE" smtClean="0">
              <a:solidFill>
                <a:schemeClr val="tx1"/>
              </a:solidFill>
            </a:endParaRPr>
          </a:p>
        </p:txBody>
      </p:sp>
      <p:sp>
        <p:nvSpPr>
          <p:cNvPr id="18436" name="Slide Number Placeholder 3"/>
          <p:cNvSpPr>
            <a:spLocks noGrp="1"/>
          </p:cNvSpPr>
          <p:nvPr>
            <p:ph type="sldNum" sz="quarter"/>
          </p:nvPr>
        </p:nvSpPr>
        <p:spPr>
          <a:noFill/>
          <a:ln>
            <a:miter lim="800000"/>
            <a:headEnd/>
            <a:tailEnd/>
          </a:ln>
        </p:spPr>
        <p:txBody>
          <a:bodyPr/>
          <a:lstStyle/>
          <a:p>
            <a:fld id="{A823329B-931E-4C98-8547-338EB1E262B8}" type="slidenum">
              <a:rPr lang="et-EE" altLang="en-US"/>
              <a:pPr/>
              <a:t>9</a:t>
            </a:fld>
            <a:endParaRPr lang="et-EE"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43000" y="812800"/>
            <a:ext cx="5270500" cy="4006850"/>
          </a:xfrm>
        </p:spPr>
      </p:sp>
      <p:sp>
        <p:nvSpPr>
          <p:cNvPr id="18435" name="Notes Placeholder 2"/>
          <p:cNvSpPr>
            <a:spLocks noGrp="1"/>
          </p:cNvSpPr>
          <p:nvPr>
            <p:ph type="body" idx="1"/>
          </p:nvPr>
        </p:nvSpPr>
        <p:spPr>
          <a:noFill/>
        </p:spPr>
        <p:txBody>
          <a:bodyPr/>
          <a:lstStyle/>
          <a:p>
            <a:endParaRPr lang="et-EE" altLang="et-EE" dirty="0" smtClean="0">
              <a:solidFill>
                <a:schemeClr val="tx1"/>
              </a:solidFill>
            </a:endParaRPr>
          </a:p>
        </p:txBody>
      </p:sp>
      <p:sp>
        <p:nvSpPr>
          <p:cNvPr id="18436" name="Slide Number Placeholder 3"/>
          <p:cNvSpPr>
            <a:spLocks noGrp="1"/>
          </p:cNvSpPr>
          <p:nvPr>
            <p:ph type="sldNum" sz="quarter"/>
          </p:nvPr>
        </p:nvSpPr>
        <p:spPr>
          <a:noFill/>
          <a:ln>
            <a:miter lim="800000"/>
            <a:headEnd/>
            <a:tailEnd/>
          </a:ln>
        </p:spPr>
        <p:txBody>
          <a:bodyPr/>
          <a:lstStyle/>
          <a:p>
            <a:fld id="{A823329B-931E-4C98-8547-338EB1E262B8}" type="slidenum">
              <a:rPr lang="et-EE" altLang="en-US"/>
              <a:pPr/>
              <a:t>10</a:t>
            </a:fld>
            <a:endParaRPr lang="et-EE"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0_rahandusmin_3lovi_est.png"/>
          <p:cNvPicPr>
            <a:picLocks noChangeAspect="1"/>
          </p:cNvPicPr>
          <p:nvPr userDrawn="1"/>
        </p:nvPicPr>
        <p:blipFill>
          <a:blip r:embed="rId2" cstate="print"/>
          <a:srcRect/>
          <a:stretch>
            <a:fillRect/>
          </a:stretch>
        </p:blipFill>
        <p:spPr bwMode="auto">
          <a:xfrm>
            <a:off x="366713" y="215900"/>
            <a:ext cx="3465512" cy="1385888"/>
          </a:xfrm>
          <a:prstGeom prst="rect">
            <a:avLst/>
          </a:prstGeom>
          <a:noFill/>
          <a:ln w="9525">
            <a:noFill/>
            <a:miter lim="800000"/>
            <a:headEnd/>
            <a:tailEnd/>
          </a:ln>
        </p:spPr>
      </p:pic>
      <p:sp>
        <p:nvSpPr>
          <p:cNvPr id="2" name="Title 1"/>
          <p:cNvSpPr>
            <a:spLocks noGrp="1"/>
          </p:cNvSpPr>
          <p:nvPr>
            <p:ph type="ctrTitle"/>
          </p:nvPr>
        </p:nvSpPr>
        <p:spPr>
          <a:xfrm>
            <a:off x="1404000" y="2448000"/>
            <a:ext cx="7200000" cy="1800000"/>
          </a:xfrm>
        </p:spPr>
        <p:txBody>
          <a:bodyPr tIns="86400" anchor="t"/>
          <a:lstStyle>
            <a:lvl1pPr algn="l">
              <a:defRPr sz="5700"/>
            </a:lvl1pPr>
          </a:lstStyle>
          <a:p>
            <a:r>
              <a:rPr lang="en-US" smtClean="0"/>
              <a:t>Click to edit Master title style</a:t>
            </a:r>
            <a:endParaRPr lang="en-US" dirty="0"/>
          </a:p>
        </p:txBody>
      </p:sp>
      <p:sp>
        <p:nvSpPr>
          <p:cNvPr id="3" name="Subtitle 2"/>
          <p:cNvSpPr>
            <a:spLocks noGrp="1"/>
          </p:cNvSpPr>
          <p:nvPr>
            <p:ph type="subTitle" idx="1"/>
          </p:nvPr>
        </p:nvSpPr>
        <p:spPr>
          <a:xfrm>
            <a:off x="1404000" y="4525200"/>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4" name="Rectangle 3"/>
          <p:cNvSpPr/>
          <p:nvPr userDrawn="1"/>
        </p:nvSpPr>
        <p:spPr bwMode="auto">
          <a:xfrm>
            <a:off x="0" y="1800225"/>
            <a:ext cx="8999538" cy="5040313"/>
          </a:xfrm>
          <a:prstGeom prst="rect">
            <a:avLst/>
          </a:prstGeom>
          <a:solidFill>
            <a:srgbClr val="0084D1"/>
          </a:solidFill>
          <a:ln w="9525" cap="flat" cmpd="sng" algn="ctr">
            <a:noFill/>
            <a:prstDash val="solid"/>
            <a:round/>
            <a:headEnd type="none" w="med" len="med"/>
            <a:tailEnd type="none" w="med" len="med"/>
          </a:ln>
          <a:effectLst/>
          <a:extLst/>
        </p:spPr>
        <p:txBody>
          <a:bodyPr/>
          <a:lstStyle/>
          <a:p>
            <a:pPr eaLnBrk="1">
              <a:lnSpc>
                <a:spcPct val="110000"/>
              </a:lnSpc>
              <a:buClr>
                <a:srgbClr val="000000"/>
              </a:buClr>
              <a:buSzPct val="100000"/>
              <a:buFont typeface="Times New Roman" panose="02020603050405020304" pitchFamily="18" charset="0"/>
              <a:buNone/>
              <a:defRPr/>
            </a:pPr>
            <a:endParaRPr lang="en-US">
              <a:noFill/>
            </a:endParaRPr>
          </a:p>
        </p:txBody>
      </p:sp>
      <p:pic>
        <p:nvPicPr>
          <p:cNvPr id="5" name="Picture 7" descr="0_rahandusmin_3lovi_est.png"/>
          <p:cNvPicPr>
            <a:picLocks noChangeAspect="1"/>
          </p:cNvPicPr>
          <p:nvPr userDrawn="1"/>
        </p:nvPicPr>
        <p:blipFill>
          <a:blip r:embed="rId2" cstate="print"/>
          <a:srcRect/>
          <a:stretch>
            <a:fillRect/>
          </a:stretch>
        </p:blipFill>
        <p:spPr bwMode="auto">
          <a:xfrm>
            <a:off x="366713" y="215900"/>
            <a:ext cx="3465512" cy="1385888"/>
          </a:xfrm>
          <a:prstGeom prst="rect">
            <a:avLst/>
          </a:prstGeom>
          <a:noFill/>
          <a:ln w="9525">
            <a:noFill/>
            <a:miter lim="800000"/>
            <a:headEnd/>
            <a:tailEnd/>
          </a:ln>
        </p:spPr>
      </p:pic>
      <p:sp>
        <p:nvSpPr>
          <p:cNvPr id="2" name="Title 1"/>
          <p:cNvSpPr>
            <a:spLocks noGrp="1"/>
          </p:cNvSpPr>
          <p:nvPr>
            <p:ph type="ctrTitle"/>
          </p:nvPr>
        </p:nvSpPr>
        <p:spPr>
          <a:xfrm>
            <a:off x="1404000" y="2448000"/>
            <a:ext cx="7200000" cy="1800000"/>
          </a:xfrm>
        </p:spPr>
        <p:txBody>
          <a:bodyPr tIns="86400" anchor="t"/>
          <a:lstStyle>
            <a:lvl1pPr algn="l">
              <a:defRPr sz="57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404000" y="4525200"/>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1080000"/>
          </a:xfrm>
        </p:spPr>
        <p:txBody>
          <a:bodyPr tIns="54000" anchor="t"/>
          <a:lstStyle>
            <a:lvl1pPr>
              <a:defRPr sz="3600" b="1"/>
            </a:lvl1pPr>
          </a:lstStyle>
          <a:p>
            <a:r>
              <a:rPr lang="en-US" smtClean="0"/>
              <a:t>Click to edit Master title style</a:t>
            </a:r>
            <a:endParaRPr lang="en-US" dirty="0" smtClean="0"/>
          </a:p>
        </p:txBody>
      </p:sp>
      <p:sp>
        <p:nvSpPr>
          <p:cNvPr id="3" name="Content Placeholder 2"/>
          <p:cNvSpPr>
            <a:spLocks noGrp="1"/>
          </p:cNvSpPr>
          <p:nvPr>
            <p:ph idx="1"/>
          </p:nvPr>
        </p:nvSpPr>
        <p:spPr>
          <a:xfrm>
            <a:off x="503239" y="1768475"/>
            <a:ext cx="7920000" cy="4513263"/>
          </a:xfr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p:nvPr>
        </p:nvSpPr>
        <p:spPr>
          <a:xfrm>
            <a:off x="503237" y="540000"/>
            <a:ext cx="7920000" cy="1080000"/>
          </a:xfrm>
        </p:spPr>
        <p:txBody>
          <a:bodyPr tIns="54000" anchor="t"/>
          <a:lstStyle>
            <a:lvl1pPr>
              <a:defRPr sz="3600" b="1"/>
            </a:lvl1pPr>
          </a:lstStyle>
          <a:p>
            <a:r>
              <a:rPr lang="en-US" smtClean="0"/>
              <a:t>Click to edit Master title style</a:t>
            </a:r>
            <a:endParaRPr lang="en-US" dirty="0" smtClean="0"/>
          </a:p>
        </p:txBody>
      </p:sp>
      <p:sp>
        <p:nvSpPr>
          <p:cNvPr id="3" name="Content Placeholder 2"/>
          <p:cNvSpPr>
            <a:spLocks noGrp="1"/>
          </p:cNvSpPr>
          <p:nvPr>
            <p:ph idx="1"/>
          </p:nvPr>
        </p:nvSpPr>
        <p:spPr>
          <a:xfrm>
            <a:off x="503239" y="1768475"/>
            <a:ext cx="7920000" cy="4513263"/>
          </a:xfr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4" name="Picture 6" descr="0_rahandusmin_3lovi_est.png"/>
          <p:cNvPicPr>
            <a:picLocks noChangeAspect="1"/>
          </p:cNvPicPr>
          <p:nvPr userDrawn="1"/>
        </p:nvPicPr>
        <p:blipFill>
          <a:blip r:embed="rId2" cstate="print"/>
          <a:srcRect/>
          <a:stretch>
            <a:fillRect/>
          </a:stretch>
        </p:blipFill>
        <p:spPr bwMode="auto">
          <a:xfrm>
            <a:off x="366713" y="215900"/>
            <a:ext cx="3465512" cy="1385888"/>
          </a:xfrm>
          <a:prstGeom prst="rect">
            <a:avLst/>
          </a:prstGeom>
          <a:noFill/>
          <a:ln w="9525">
            <a:noFill/>
            <a:miter lim="800000"/>
            <a:headEnd/>
            <a:tailEnd/>
          </a:ln>
        </p:spPr>
      </p:pic>
      <p:sp>
        <p:nvSpPr>
          <p:cNvPr id="7" name="Title 1"/>
          <p:cNvSpPr>
            <a:spLocks noGrp="1"/>
          </p:cNvSpPr>
          <p:nvPr>
            <p:ph type="ctrTitle"/>
          </p:nvPr>
        </p:nvSpPr>
        <p:spPr>
          <a:xfrm>
            <a:off x="1404000" y="2448000"/>
            <a:ext cx="7200000" cy="972269"/>
          </a:xfrm>
        </p:spPr>
        <p:txBody>
          <a:bodyPr tIns="86400" anchor="t"/>
          <a:lstStyle>
            <a:lvl1pPr algn="l">
              <a:defRPr sz="5700"/>
            </a:lvl1pPr>
          </a:lstStyle>
          <a:p>
            <a:r>
              <a:rPr lang="en-US" smtClean="0"/>
              <a:t>Click to edit Master title style</a:t>
            </a:r>
            <a:endParaRPr lang="en-US" dirty="0"/>
          </a:p>
        </p:txBody>
      </p:sp>
      <p:sp>
        <p:nvSpPr>
          <p:cNvPr id="8" name="Subtitle 2"/>
          <p:cNvSpPr>
            <a:spLocks noGrp="1"/>
          </p:cNvSpPr>
          <p:nvPr>
            <p:ph type="subTitle" idx="1"/>
          </p:nvPr>
        </p:nvSpPr>
        <p:spPr>
          <a:xfrm>
            <a:off x="1404000" y="3636293"/>
            <a:ext cx="7200000" cy="1728000"/>
          </a:xfrm>
        </p:spPr>
        <p:txBody>
          <a:bodyPr/>
          <a:lstStyle>
            <a:lvl1pPr marL="0" indent="0" algn="l">
              <a:spcAft>
                <a:spcPts val="0"/>
              </a:spcAft>
              <a:buNone/>
              <a:defRPr sz="26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t-EE"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4" name="Rectangle 3"/>
          <p:cNvSpPr/>
          <p:nvPr userDrawn="1"/>
        </p:nvSpPr>
        <p:spPr bwMode="auto">
          <a:xfrm>
            <a:off x="0" y="1800225"/>
            <a:ext cx="8999538" cy="5040313"/>
          </a:xfrm>
          <a:prstGeom prst="rect">
            <a:avLst/>
          </a:prstGeom>
          <a:solidFill>
            <a:srgbClr val="0084D1"/>
          </a:solidFill>
          <a:ln w="9525" cap="flat" cmpd="sng" algn="ctr">
            <a:noFill/>
            <a:prstDash val="solid"/>
            <a:round/>
            <a:headEnd type="none" w="med" len="med"/>
            <a:tailEnd type="none" w="med" len="med"/>
          </a:ln>
          <a:effectLst/>
          <a:extLst/>
        </p:spPr>
        <p:txBody>
          <a:bodyPr/>
          <a:lstStyle/>
          <a:p>
            <a:pPr eaLnBrk="1">
              <a:lnSpc>
                <a:spcPct val="110000"/>
              </a:lnSpc>
              <a:buClr>
                <a:srgbClr val="000000"/>
              </a:buClr>
              <a:buSzPct val="100000"/>
              <a:buFont typeface="Times New Roman" panose="02020603050405020304" pitchFamily="18" charset="0"/>
              <a:buNone/>
              <a:defRPr/>
            </a:pPr>
            <a:endParaRPr lang="en-US">
              <a:noFill/>
            </a:endParaRPr>
          </a:p>
        </p:txBody>
      </p:sp>
      <p:pic>
        <p:nvPicPr>
          <p:cNvPr id="5" name="Picture 7" descr="0_rahandusmin_3lovi_est.png"/>
          <p:cNvPicPr>
            <a:picLocks noChangeAspect="1"/>
          </p:cNvPicPr>
          <p:nvPr userDrawn="1"/>
        </p:nvPicPr>
        <p:blipFill>
          <a:blip r:embed="rId2" cstate="print"/>
          <a:srcRect/>
          <a:stretch>
            <a:fillRect/>
          </a:stretch>
        </p:blipFill>
        <p:spPr bwMode="auto">
          <a:xfrm>
            <a:off x="366713" y="215900"/>
            <a:ext cx="3465512" cy="1385888"/>
          </a:xfrm>
          <a:prstGeom prst="rect">
            <a:avLst/>
          </a:prstGeom>
          <a:noFill/>
          <a:ln w="9525">
            <a:noFill/>
            <a:miter lim="800000"/>
            <a:headEnd/>
            <a:tailEnd/>
          </a:ln>
        </p:spPr>
      </p:pic>
      <p:sp>
        <p:nvSpPr>
          <p:cNvPr id="7" name="Title 1"/>
          <p:cNvSpPr>
            <a:spLocks noGrp="1"/>
          </p:cNvSpPr>
          <p:nvPr>
            <p:ph type="ctrTitle"/>
          </p:nvPr>
        </p:nvSpPr>
        <p:spPr>
          <a:xfrm>
            <a:off x="1404000" y="2448000"/>
            <a:ext cx="7200000" cy="972269"/>
          </a:xfrm>
        </p:spPr>
        <p:txBody>
          <a:bodyPr tIns="86400" anchor="t"/>
          <a:lstStyle>
            <a:lvl1pPr algn="l">
              <a:defRPr sz="570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1404000" y="3636293"/>
            <a:ext cx="7200000" cy="1728000"/>
          </a:xfr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t-EE" dirty="0"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9387" cy="126047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503238" y="1768475"/>
            <a:ext cx="9069387" cy="45132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2" name="Rectangle 3"/>
          <p:cNvSpPr>
            <a:spLocks noGrp="1" noChangeArrowheads="1"/>
          </p:cNvSpPr>
          <p:nvPr>
            <p:ph type="dt"/>
          </p:nvPr>
        </p:nvSpPr>
        <p:spPr bwMode="auto">
          <a:xfrm>
            <a:off x="503238" y="6886575"/>
            <a:ext cx="2346325" cy="519113"/>
          </a:xfrm>
          <a:prstGeom prst="rect">
            <a:avLst/>
          </a:prstGeom>
          <a:noFill/>
          <a:ln>
            <a:noFill/>
          </a:ln>
          <a:effectLst/>
          <a:extLst/>
        </p:spPr>
        <p:txBody>
          <a:bodyPr vert="horz" wrap="square" lIns="0" tIns="0" rIns="0" bIns="0" numCol="1" anchor="t" anchorCtr="0" compatLnSpc="1">
            <a:prstTxWarp prst="textNoShape">
              <a:avLst/>
            </a:prstTxWarp>
          </a:bodyPr>
          <a:lstStyle>
            <a:lvl1pPr eaLnBrk="1" hangingPunct="0">
              <a:lnSpc>
                <a:spcPct val="95000"/>
              </a:lnSpc>
              <a:buClr>
                <a:srgbClr val="000000"/>
              </a:buClr>
              <a:buSzPct val="100000"/>
              <a:buFont typeface="Times New Roman" panose="02020603050405020304" pitchFamily="18" charset="0"/>
              <a:buNone/>
              <a:tabLst>
                <a:tab pos="723900" algn="l"/>
                <a:tab pos="1447800" algn="l"/>
                <a:tab pos="2171700" algn="l"/>
              </a:tabLst>
              <a:defRPr sz="1400">
                <a:solidFill>
                  <a:srgbClr val="000000"/>
                </a:solidFill>
                <a:latin typeface="Times New Roman" panose="02020603050405020304" pitchFamily="18" charset="0"/>
                <a:cs typeface="Arial Unicode MS" panose="020B0604020202020204" pitchFamily="34" charset="-128"/>
              </a:defRPr>
            </a:lvl1pPr>
          </a:lstStyle>
          <a:p>
            <a:pPr>
              <a:defRPr/>
            </a:pPr>
            <a:endParaRPr lang="et-EE" altLang="en-US"/>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p:spPr>
        <p:txBody>
          <a:bodyPr vert="horz" wrap="square" lIns="0" tIns="0" rIns="0" bIns="0" numCol="1" anchor="t" anchorCtr="0" compatLnSpc="1">
            <a:prstTxWarp prst="textNoShape">
              <a:avLst/>
            </a:prstTxWarp>
          </a:bodyPr>
          <a:lstStyle>
            <a:lvl1pPr algn="ctr" eaLnBrk="1" hangingPunct="0">
              <a:lnSpc>
                <a:spcPct val="95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cs typeface="Arial Unicode MS" panose="020B0604020202020204" pitchFamily="34" charset="-128"/>
              </a:defRPr>
            </a:lvl1pPr>
          </a:lstStyle>
          <a:p>
            <a:pPr>
              <a:defRPr/>
            </a:pPr>
            <a:endParaRPr lang="et-EE" altLang="en-US"/>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itchFamily="18" charset="0"/>
              <a:buNone/>
              <a:defRPr sz="1400">
                <a:solidFill>
                  <a:srgbClr val="000000"/>
                </a:solidFill>
                <a:latin typeface="Times New Roman" pitchFamily="18" charset="0"/>
                <a:ea typeface="Arial Unicode MS" pitchFamily="34" charset="-128"/>
                <a:cs typeface="Arial Unicode MS" pitchFamily="34" charset="-128"/>
              </a:defRPr>
            </a:lvl1pPr>
          </a:lstStyle>
          <a:p>
            <a:fld id="{85FFAA24-9FC7-4EEA-8AF8-DE314DE72379}" type="slidenum">
              <a:rPr lang="et-EE" altLang="en-US"/>
              <a:pPr/>
              <a:t>‹#›</a:t>
            </a:fld>
            <a:endParaRPr lang="et-EE" altLang="en-US"/>
          </a:p>
        </p:txBody>
      </p:sp>
    </p:spTree>
  </p:cSld>
  <p:clrMap bg1="lt1" tx1="dk1" bg2="lt2" tx2="dk2" accent1="accent1" accent2="accent2" accent3="accent3" accent4="accent4" accent5="accent5" accent6="accent6" hlink="hlink" folHlink="folHlink"/>
  <p:sldLayoutIdLst>
    <p:sldLayoutId id="2147484515" r:id="rId1"/>
    <p:sldLayoutId id="2147484516" r:id="rId2"/>
    <p:sldLayoutId id="2147484517" r:id="rId3"/>
    <p:sldLayoutId id="2147484518" r:id="rId4"/>
    <p:sldLayoutId id="2147484519" r:id="rId5"/>
    <p:sldLayoutId id="2147484520" r:id="rId6"/>
    <p:sldLayoutId id="2147484521" r:id="rId7"/>
  </p:sldLayoutIdLst>
  <p:timing>
    <p:tnLst>
      <p:par>
        <p:cTn id="1" dur="indefinite" restart="never" nodeType="tmRoot"/>
      </p:par>
    </p:tnLst>
  </p:timing>
  <p:txStyles>
    <p:titleStyle>
      <a:lvl1pPr algn="l" defTabSz="449263" rtl="0" eaLnBrk="0" fontAlgn="base" hangingPunct="0">
        <a:lnSpc>
          <a:spcPct val="88000"/>
        </a:lnSpc>
        <a:spcBef>
          <a:spcPct val="0"/>
        </a:spcBef>
        <a:spcAft>
          <a:spcPct val="0"/>
        </a:spcAft>
        <a:buClr>
          <a:srgbClr val="000000"/>
        </a:buClr>
        <a:buSzPct val="100000"/>
        <a:buFont typeface="Times New Roman" pitchFamily="18" charset="0"/>
        <a:defRPr sz="5700" kern="1200">
          <a:solidFill>
            <a:srgbClr val="000000"/>
          </a:solidFill>
          <a:latin typeface="+mj-lt"/>
          <a:ea typeface="+mj-ea"/>
          <a:cs typeface="+mj-cs"/>
        </a:defRPr>
      </a:lvl1pPr>
      <a:lvl2pPr algn="l" defTabSz="449263" rtl="0" eaLnBrk="0" fontAlgn="base" hangingPunct="0">
        <a:lnSpc>
          <a:spcPct val="88000"/>
        </a:lnSpc>
        <a:spcBef>
          <a:spcPct val="0"/>
        </a:spcBef>
        <a:spcAft>
          <a:spcPct val="0"/>
        </a:spcAft>
        <a:buClr>
          <a:srgbClr val="000000"/>
        </a:buClr>
        <a:buSzPct val="100000"/>
        <a:buFont typeface="Times New Roman" pitchFamily="18" charset="0"/>
        <a:defRPr sz="5700">
          <a:solidFill>
            <a:srgbClr val="000000"/>
          </a:solidFill>
          <a:latin typeface="Roboto Condensed" panose="02000000000000000000" pitchFamily="2" charset="0"/>
          <a:ea typeface="Microsoft YaHei" panose="020B0503020204020204" pitchFamily="34" charset="-122"/>
        </a:defRPr>
      </a:lvl2pPr>
      <a:lvl3pPr algn="l" defTabSz="449263" rtl="0" eaLnBrk="0" fontAlgn="base" hangingPunct="0">
        <a:lnSpc>
          <a:spcPct val="88000"/>
        </a:lnSpc>
        <a:spcBef>
          <a:spcPct val="0"/>
        </a:spcBef>
        <a:spcAft>
          <a:spcPct val="0"/>
        </a:spcAft>
        <a:buClr>
          <a:srgbClr val="000000"/>
        </a:buClr>
        <a:buSzPct val="100000"/>
        <a:buFont typeface="Times New Roman" pitchFamily="18" charset="0"/>
        <a:defRPr sz="5700">
          <a:solidFill>
            <a:srgbClr val="000000"/>
          </a:solidFill>
          <a:latin typeface="Roboto Condensed" panose="02000000000000000000" pitchFamily="2" charset="0"/>
          <a:ea typeface="Microsoft YaHei" panose="020B0503020204020204" pitchFamily="34" charset="-122"/>
        </a:defRPr>
      </a:lvl3pPr>
      <a:lvl4pPr algn="l" defTabSz="449263" rtl="0" eaLnBrk="0" fontAlgn="base" hangingPunct="0">
        <a:lnSpc>
          <a:spcPct val="88000"/>
        </a:lnSpc>
        <a:spcBef>
          <a:spcPct val="0"/>
        </a:spcBef>
        <a:spcAft>
          <a:spcPct val="0"/>
        </a:spcAft>
        <a:buClr>
          <a:srgbClr val="000000"/>
        </a:buClr>
        <a:buSzPct val="100000"/>
        <a:buFont typeface="Times New Roman" pitchFamily="18" charset="0"/>
        <a:defRPr sz="5700">
          <a:solidFill>
            <a:srgbClr val="000000"/>
          </a:solidFill>
          <a:latin typeface="Roboto Condensed" panose="02000000000000000000" pitchFamily="2" charset="0"/>
          <a:ea typeface="Microsoft YaHei" panose="020B0503020204020204" pitchFamily="34" charset="-122"/>
        </a:defRPr>
      </a:lvl4pPr>
      <a:lvl5pPr algn="l" defTabSz="449263" rtl="0" eaLnBrk="0" fontAlgn="base" hangingPunct="0">
        <a:lnSpc>
          <a:spcPct val="88000"/>
        </a:lnSpc>
        <a:spcBef>
          <a:spcPct val="0"/>
        </a:spcBef>
        <a:spcAft>
          <a:spcPct val="0"/>
        </a:spcAft>
        <a:buClr>
          <a:srgbClr val="000000"/>
        </a:buClr>
        <a:buSzPct val="100000"/>
        <a:buFont typeface="Times New Roman"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fontAlgn="base" hangingPunct="0">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0" fontAlgn="base" hangingPunct="0">
        <a:lnSpc>
          <a:spcPct val="110000"/>
        </a:lnSpc>
        <a:spcBef>
          <a:spcPct val="0"/>
        </a:spcBef>
        <a:spcAft>
          <a:spcPts val="1413"/>
        </a:spcAft>
        <a:buClr>
          <a:srgbClr val="000000"/>
        </a:buClr>
        <a:buSzPct val="100000"/>
        <a:buFont typeface="Times New Roman" pitchFamily="18" charset="0"/>
        <a:defRPr sz="3200" kern="1200">
          <a:solidFill>
            <a:srgbClr val="000000"/>
          </a:solidFill>
          <a:latin typeface="+mn-lt"/>
          <a:ea typeface="+mn-ea"/>
          <a:cs typeface="+mn-cs"/>
        </a:defRPr>
      </a:lvl1pPr>
      <a:lvl2pPr marL="742950" indent="-285750" algn="l" defTabSz="449263" rtl="0" eaLnBrk="0" fontAlgn="base" hangingPunct="0">
        <a:lnSpc>
          <a:spcPct val="110000"/>
        </a:lnSpc>
        <a:spcBef>
          <a:spcPct val="0"/>
        </a:spcBef>
        <a:spcAft>
          <a:spcPts val="1138"/>
        </a:spcAft>
        <a:buClr>
          <a:srgbClr val="000000"/>
        </a:buClr>
        <a:buSzPct val="100000"/>
        <a:buFont typeface="Times New Roman" pitchFamily="18" charset="0"/>
        <a:defRPr sz="2800" kern="1200">
          <a:solidFill>
            <a:srgbClr val="000000"/>
          </a:solidFill>
          <a:latin typeface="+mn-lt"/>
          <a:ea typeface="+mn-ea"/>
          <a:cs typeface="+mn-cs"/>
        </a:defRPr>
      </a:lvl2pPr>
      <a:lvl3pPr marL="1143000" indent="-228600" algn="l" defTabSz="449263" rtl="0" eaLnBrk="0" fontAlgn="base" hangingPunct="0">
        <a:lnSpc>
          <a:spcPct val="110000"/>
        </a:lnSpc>
        <a:spcBef>
          <a:spcPct val="0"/>
        </a:spcBef>
        <a:spcAft>
          <a:spcPts val="850"/>
        </a:spcAft>
        <a:buClr>
          <a:srgbClr val="000000"/>
        </a:buClr>
        <a:buSzPct val="100000"/>
        <a:buFont typeface="Times New Roman" pitchFamily="18" charset="0"/>
        <a:defRPr sz="2400" kern="1200">
          <a:solidFill>
            <a:srgbClr val="000000"/>
          </a:solidFill>
          <a:latin typeface="+mn-lt"/>
          <a:ea typeface="+mn-ea"/>
          <a:cs typeface="+mn-cs"/>
        </a:defRPr>
      </a:lvl3pPr>
      <a:lvl4pPr marL="1600200" indent="-228600" algn="l" defTabSz="449263" rtl="0" eaLnBrk="0" fontAlgn="base" hangingPunct="0">
        <a:lnSpc>
          <a:spcPct val="110000"/>
        </a:lnSpc>
        <a:spcBef>
          <a:spcPct val="0"/>
        </a:spcBef>
        <a:spcAft>
          <a:spcPts val="575"/>
        </a:spcAft>
        <a:buClr>
          <a:srgbClr val="000000"/>
        </a:buClr>
        <a:buSzPct val="100000"/>
        <a:buFont typeface="Times New Roman" pitchFamily="18" charset="0"/>
        <a:defRPr sz="2000" kern="1200">
          <a:solidFill>
            <a:srgbClr val="000000"/>
          </a:solidFill>
          <a:latin typeface="+mn-lt"/>
          <a:ea typeface="+mn-ea"/>
          <a:cs typeface="+mn-cs"/>
        </a:defRPr>
      </a:lvl4pPr>
      <a:lvl5pPr marL="2057400" indent="-228600" algn="l" defTabSz="449263" rtl="0" eaLnBrk="0" fontAlgn="base" hangingPunct="0">
        <a:lnSpc>
          <a:spcPct val="110000"/>
        </a:lnSpc>
        <a:spcBef>
          <a:spcPct val="0"/>
        </a:spcBef>
        <a:spcAft>
          <a:spcPts val="288"/>
        </a:spcAft>
        <a:buClr>
          <a:srgbClr val="000000"/>
        </a:buClr>
        <a:buSzPct val="100000"/>
        <a:buFont typeface="Times New Roman"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1403350" y="2447925"/>
            <a:ext cx="7200900" cy="1800225"/>
          </a:xfrm>
        </p:spPr>
        <p:txBody>
          <a:bodyPr/>
          <a:lstStyle/>
          <a:p>
            <a:pPr eaLnBrk="1"/>
            <a:r>
              <a:rPr lang="et-EE" altLang="en-US" dirty="0" smtClean="0">
                <a:solidFill>
                  <a:srgbClr val="FFFFFF"/>
                </a:solidFill>
              </a:rPr>
              <a:t>KOV finantseerimine 2017.a</a:t>
            </a:r>
            <a:endParaRPr lang="en-US" altLang="et-EE" dirty="0" smtClean="0"/>
          </a:p>
        </p:txBody>
      </p:sp>
      <p:sp>
        <p:nvSpPr>
          <p:cNvPr id="10243" name="Subtitle 2"/>
          <p:cNvSpPr>
            <a:spLocks noGrp="1"/>
          </p:cNvSpPr>
          <p:nvPr>
            <p:ph type="subTitle" idx="1"/>
          </p:nvPr>
        </p:nvSpPr>
        <p:spPr>
          <a:xfrm>
            <a:off x="1403350" y="4525963"/>
            <a:ext cx="7200900" cy="1727200"/>
          </a:xfrm>
        </p:spPr>
        <p:txBody>
          <a:bodyPr/>
          <a:lstStyle/>
          <a:p>
            <a:pPr eaLnBrk="1">
              <a:spcAft>
                <a:spcPct val="0"/>
              </a:spcAft>
            </a:pPr>
            <a:endParaRPr lang="et-EE" altLang="en-US" b="1" dirty="0" smtClean="0">
              <a:solidFill>
                <a:srgbClr val="FFFFFF"/>
              </a:solidFill>
            </a:endParaRPr>
          </a:p>
          <a:p>
            <a:pPr eaLnBrk="1">
              <a:spcAft>
                <a:spcPct val="0"/>
              </a:spcAft>
            </a:pPr>
            <a:r>
              <a:rPr lang="et-EE" altLang="en-US" b="1" dirty="0" smtClean="0">
                <a:solidFill>
                  <a:srgbClr val="FFFFFF"/>
                </a:solidFill>
              </a:rPr>
              <a:t>Sulev Liivik</a:t>
            </a:r>
          </a:p>
          <a:p>
            <a:pPr eaLnBrk="1">
              <a:spcAft>
                <a:spcPct val="0"/>
              </a:spcAft>
            </a:pPr>
            <a:r>
              <a:rPr lang="et-EE" altLang="en-US" sz="2000" dirty="0" smtClean="0">
                <a:solidFill>
                  <a:srgbClr val="FFFFFF"/>
                </a:solidFill>
              </a:rPr>
              <a:t>Rahandusministeerium</a:t>
            </a:r>
          </a:p>
          <a:p>
            <a:pPr eaLnBrk="1">
              <a:spcAft>
                <a:spcPct val="0"/>
              </a:spcAft>
            </a:pPr>
            <a:endParaRPr lang="et-EE" altLang="en-US" sz="2000" dirty="0" smtClean="0">
              <a:solidFill>
                <a:srgbClr val="FFFFFF"/>
              </a:solidFill>
            </a:endParaRPr>
          </a:p>
          <a:p>
            <a:pPr eaLnBrk="1">
              <a:spcAft>
                <a:spcPct val="0"/>
              </a:spcAft>
            </a:pPr>
            <a:r>
              <a:rPr lang="et-EE" altLang="en-US" sz="2000" dirty="0" smtClean="0">
                <a:solidFill>
                  <a:srgbClr val="FFFFFF"/>
                </a:solidFill>
              </a:rPr>
              <a:t>10.10.2016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67321" y="179909"/>
            <a:ext cx="7920037" cy="576263"/>
          </a:xfrm>
        </p:spPr>
        <p:txBody>
          <a:bodyPr/>
          <a:lstStyle/>
          <a:p>
            <a:r>
              <a:rPr lang="et-EE" altLang="et-EE" sz="3400" dirty="0" smtClean="0">
                <a:solidFill>
                  <a:srgbClr val="0070C0"/>
                </a:solidFill>
                <a:ea typeface="Tahoma" pitchFamily="34" charset="0"/>
                <a:cs typeface="Arial" charset="0"/>
              </a:rPr>
              <a:t>Puudega laste teenuste toetus (uus toetusliik)</a:t>
            </a:r>
          </a:p>
        </p:txBody>
      </p:sp>
      <p:sp>
        <p:nvSpPr>
          <p:cNvPr id="17411" name="Content Placeholder 2"/>
          <p:cNvSpPr>
            <a:spLocks noGrp="1"/>
          </p:cNvSpPr>
          <p:nvPr>
            <p:ph idx="1"/>
          </p:nvPr>
        </p:nvSpPr>
        <p:spPr>
          <a:xfrm>
            <a:off x="395313" y="827981"/>
            <a:ext cx="8424862" cy="5760640"/>
          </a:xfrm>
        </p:spPr>
        <p:txBody>
          <a:bodyPr/>
          <a:lstStyle/>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Puudega lapsehoiu teenus on KOV ülesanne ja riik toetab KOVe ülesande täitmisel. </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Tulemusena peab puudega laste omaste hoolduskoormus vähenema (töökoha säilitamine või tööturule naasmine) ja lapse lisavajadusest tingitud teenused peavad muutuma kättesaadavamaks.</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Raha ei pea kulutama ainult lapsehoiu teenusele. Võib kulutada puudega laste teenustele (tugiisik, invatransport, tugiisik lasteaias jms), mis vähendavad vanemate hoolduskoormust. </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Puudega lapsehoiu teenuse raha (1,6 mln) tuuakse maavalitsuse alt ära ja jaotatakse otse KOVidele.</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Lisandub uue rahana 1 mln sügava puudega laste teenustele.</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Raha jaotamise aluseks on raske ja sügava puudega laste arv KOVis. Suhtarv on 1:4,62 sügava puudega laste kasuks. </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Arvesse võetakse KOVide käes olevad kasutamata jäägid.</a:t>
            </a:r>
            <a:endParaRPr lang="et-EE" sz="1900" dirty="0"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67321" y="179909"/>
            <a:ext cx="7920037" cy="576263"/>
          </a:xfrm>
        </p:spPr>
        <p:txBody>
          <a:bodyPr/>
          <a:lstStyle/>
          <a:p>
            <a:r>
              <a:rPr lang="et-EE" altLang="et-EE" sz="3400" dirty="0" smtClean="0">
                <a:solidFill>
                  <a:srgbClr val="0070C0"/>
                </a:solidFill>
                <a:ea typeface="Tahoma" pitchFamily="34" charset="0"/>
                <a:cs typeface="Arial" charset="0"/>
              </a:rPr>
              <a:t>Investeeringutoetused KOVidele</a:t>
            </a:r>
          </a:p>
        </p:txBody>
      </p:sp>
      <p:sp>
        <p:nvSpPr>
          <p:cNvPr id="17411" name="Content Placeholder 2"/>
          <p:cNvSpPr>
            <a:spLocks noGrp="1"/>
          </p:cNvSpPr>
          <p:nvPr>
            <p:ph idx="1"/>
          </p:nvPr>
        </p:nvSpPr>
        <p:spPr>
          <a:xfrm>
            <a:off x="395313" y="827981"/>
            <a:ext cx="8424862" cy="5760640"/>
          </a:xfrm>
        </p:spPr>
        <p:txBody>
          <a:bodyPr/>
          <a:lstStyle/>
          <a:p>
            <a:pPr marL="0" indent="0">
              <a:lnSpc>
                <a:spcPct val="100000"/>
              </a:lnSpc>
              <a:buNone/>
            </a:pPr>
            <a:r>
              <a:rPr lang="et-EE" sz="2000" dirty="0" smtClean="0"/>
              <a:t>Olulisemad regionaalpoliitilised toetused struktuurivahenditest:</a:t>
            </a:r>
          </a:p>
          <a:p>
            <a:pPr lvl="0">
              <a:lnSpc>
                <a:spcPct val="100000"/>
              </a:lnSpc>
            </a:pPr>
            <a:r>
              <a:rPr lang="et-EE" sz="2000" dirty="0" smtClean="0"/>
              <a:t>Lasteaaia- ja lastehoiukohad, linnaline liikuvus ja avalik linnaruum 5 suuremas linnapiirkonnas </a:t>
            </a:r>
            <a:r>
              <a:rPr lang="et-EE" sz="2000" b="1" dirty="0" smtClean="0"/>
              <a:t>LPA</a:t>
            </a:r>
            <a:r>
              <a:rPr lang="et-EE" sz="2000" dirty="0" smtClean="0"/>
              <a:t> (95 mln eurot);</a:t>
            </a:r>
          </a:p>
          <a:p>
            <a:pPr lvl="0">
              <a:lnSpc>
                <a:spcPct val="100000"/>
              </a:lnSpc>
            </a:pPr>
            <a:r>
              <a:rPr lang="et-EE" sz="2000" dirty="0" smtClean="0"/>
              <a:t>Piirkondade konkurentsivõime tugevdamine, sh kompetentsikeskuste arendamine, investeeringud ettevõtlusaktiivsuse kasvatamiseks ja töökohtade loomiseks </a:t>
            </a:r>
            <a:r>
              <a:rPr lang="et-EE" sz="2000" b="1" dirty="0" smtClean="0"/>
              <a:t>PKT</a:t>
            </a:r>
            <a:r>
              <a:rPr lang="et-EE" sz="2000" dirty="0" smtClean="0"/>
              <a:t> (156 mln eurot);</a:t>
            </a:r>
          </a:p>
          <a:p>
            <a:pPr lvl="0">
              <a:lnSpc>
                <a:spcPct val="100000"/>
              </a:lnSpc>
            </a:pPr>
            <a:r>
              <a:rPr lang="et-EE" sz="2000" dirty="0" smtClean="0"/>
              <a:t>Koolivõrgu korrastamine (205 mln eurot);</a:t>
            </a:r>
          </a:p>
          <a:p>
            <a:pPr lvl="0">
              <a:lnSpc>
                <a:spcPct val="100000"/>
              </a:lnSpc>
            </a:pPr>
            <a:r>
              <a:rPr lang="et-EE" sz="2000" dirty="0" smtClean="0"/>
              <a:t>Haridustugiteenuste (õppenõustamine ja karjääriteenused) arendamine (30 mln eurot);</a:t>
            </a:r>
          </a:p>
          <a:p>
            <a:pPr lvl="0">
              <a:lnSpc>
                <a:spcPct val="100000"/>
              </a:lnSpc>
            </a:pPr>
            <a:r>
              <a:rPr lang="et-EE" sz="2000" dirty="0" smtClean="0"/>
              <a:t>Lapsehoiu ja puudega laste hoolekandeteenuste arendamine (39 mln eurot);</a:t>
            </a:r>
          </a:p>
          <a:p>
            <a:pPr lvl="0">
              <a:lnSpc>
                <a:spcPct val="100000"/>
              </a:lnSpc>
            </a:pPr>
            <a:r>
              <a:rPr lang="et-EE" sz="2000" dirty="0" smtClean="0"/>
              <a:t>Hoolekande </a:t>
            </a:r>
            <a:r>
              <a:rPr lang="et-EE" sz="2000" dirty="0" err="1" smtClean="0"/>
              <a:t>taristu</a:t>
            </a:r>
            <a:r>
              <a:rPr lang="et-EE" sz="2000" dirty="0" smtClean="0"/>
              <a:t>, keskkonna kohendamine puuetega inimestele (58 mln eurot);</a:t>
            </a:r>
          </a:p>
          <a:p>
            <a:pPr lvl="0">
              <a:lnSpc>
                <a:spcPct val="100000"/>
              </a:lnSpc>
            </a:pPr>
            <a:r>
              <a:rPr lang="et-EE" sz="2000" dirty="0" smtClean="0"/>
              <a:t>Efektiivne soojusenergia tootmine ja ülekanne (78 mln eurot);</a:t>
            </a:r>
          </a:p>
          <a:p>
            <a:pPr lvl="0">
              <a:lnSpc>
                <a:spcPct val="100000"/>
              </a:lnSpc>
            </a:pPr>
            <a:r>
              <a:rPr lang="et-EE" sz="2000" dirty="0" smtClean="0"/>
              <a:t>Energiasääst tänavavalgustuses (43 mln eurot);</a:t>
            </a:r>
          </a:p>
          <a:p>
            <a:pPr lvl="0">
              <a:lnSpc>
                <a:spcPct val="100000"/>
              </a:lnSpc>
            </a:pPr>
            <a:r>
              <a:rPr lang="et-EE" sz="2000" dirty="0" smtClean="0"/>
              <a:t>Veemajanduse infrastruktuur (144 mln eurot);</a:t>
            </a:r>
          </a:p>
          <a:p>
            <a:pPr lvl="0">
              <a:lnSpc>
                <a:spcPct val="100000"/>
              </a:lnSpc>
            </a:pPr>
            <a:r>
              <a:rPr lang="et-EE" sz="2000" dirty="0" smtClean="0"/>
              <a:t>Esmatasandi tervisekeskuste kaasajastamine (86 mln eurot).</a:t>
            </a:r>
            <a:endParaRPr lang="et-EE" sz="1900" dirty="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ealkiri 1"/>
          <p:cNvSpPr>
            <a:spLocks noGrp="1"/>
          </p:cNvSpPr>
          <p:nvPr>
            <p:ph type="title"/>
          </p:nvPr>
        </p:nvSpPr>
        <p:spPr>
          <a:xfrm>
            <a:off x="323850" y="252413"/>
            <a:ext cx="7920038" cy="576262"/>
          </a:xfrm>
        </p:spPr>
        <p:txBody>
          <a:bodyPr/>
          <a:lstStyle/>
          <a:p>
            <a:r>
              <a:rPr lang="et-EE" altLang="et-EE" sz="3400" dirty="0" smtClean="0">
                <a:solidFill>
                  <a:srgbClr val="0070C0"/>
                </a:solidFill>
              </a:rPr>
              <a:t>KOVide kvoodiraha meetmed</a:t>
            </a:r>
          </a:p>
        </p:txBody>
      </p:sp>
      <p:sp>
        <p:nvSpPr>
          <p:cNvPr id="37891" name="Sisu kohatäide 2"/>
          <p:cNvSpPr>
            <a:spLocks noGrp="1"/>
          </p:cNvSpPr>
          <p:nvPr>
            <p:ph idx="1"/>
          </p:nvPr>
        </p:nvSpPr>
        <p:spPr>
          <a:xfrm>
            <a:off x="250825" y="1044575"/>
            <a:ext cx="8424863" cy="5092700"/>
          </a:xfrm>
        </p:spPr>
        <p:txBody>
          <a:bodyPr/>
          <a:lstStyle/>
          <a:p>
            <a:pPr marL="431800" indent="-323850">
              <a:buFont typeface="Arial" charset="0"/>
              <a:buChar char="•"/>
            </a:pPr>
            <a:r>
              <a:rPr lang="et-EE" altLang="et-EE" sz="2200" dirty="0" smtClean="0"/>
              <a:t>Kvoodimüügi rahast kavandatakse KOV </a:t>
            </a:r>
            <a:r>
              <a:rPr lang="et-EE" altLang="et-EE" sz="2200" b="1" dirty="0" smtClean="0"/>
              <a:t>lasteaedade</a:t>
            </a:r>
            <a:r>
              <a:rPr lang="et-EE" altLang="et-EE" sz="2200" dirty="0" smtClean="0"/>
              <a:t> (</a:t>
            </a:r>
            <a:r>
              <a:rPr lang="et-EE" altLang="et-EE" sz="2200" b="1" dirty="0" smtClean="0"/>
              <a:t>13 mln</a:t>
            </a:r>
            <a:r>
              <a:rPr lang="et-EE" altLang="et-EE" sz="2200" dirty="0" smtClean="0"/>
              <a:t>) ja </a:t>
            </a:r>
            <a:r>
              <a:rPr lang="et-EE" altLang="et-EE" sz="2200" b="1" dirty="0" smtClean="0"/>
              <a:t>hooldekodude</a:t>
            </a:r>
            <a:r>
              <a:rPr lang="et-EE" altLang="et-EE" sz="2200" dirty="0" smtClean="0"/>
              <a:t>  (</a:t>
            </a:r>
            <a:r>
              <a:rPr lang="et-EE" altLang="et-EE" sz="2200" b="1" dirty="0" smtClean="0"/>
              <a:t>11 mln</a:t>
            </a:r>
            <a:r>
              <a:rPr lang="et-EE" altLang="et-EE" sz="2200" dirty="0" smtClean="0"/>
              <a:t>) energiasäästu meetmeid. </a:t>
            </a:r>
          </a:p>
          <a:p>
            <a:pPr marL="431800" indent="-323850">
              <a:buFont typeface="Arial" charset="0"/>
              <a:buChar char="•"/>
            </a:pPr>
            <a:r>
              <a:rPr lang="et-EE" altLang="et-EE" sz="2200" dirty="0" smtClean="0"/>
              <a:t>Lasteaedade meetme määrus on vastuvõetud. Taotluste esitamise aeg märts 2017.a.</a:t>
            </a:r>
          </a:p>
          <a:p>
            <a:pPr marL="431800" indent="-323850">
              <a:buFont typeface="Arial" charset="0"/>
              <a:buChar char="•"/>
            </a:pPr>
            <a:r>
              <a:rPr lang="et-EE" altLang="et-EE" sz="2200" dirty="0" smtClean="0"/>
              <a:t>Toetatakse lasteaiahoonete viimist C energiaklassi ja eelistatakse neid projekte, kus jooksvate kulude kokkuhoid on suurim.</a:t>
            </a:r>
          </a:p>
          <a:p>
            <a:pPr marL="431800" indent="-323850">
              <a:buFont typeface="Arial" charset="0"/>
              <a:buChar char="•"/>
            </a:pPr>
            <a:r>
              <a:rPr lang="et-EE" altLang="et-EE" sz="2200" dirty="0" smtClean="0"/>
              <a:t>Energiasäästlikuks saab renoveerida 20-30 lasteaeda.</a:t>
            </a:r>
          </a:p>
          <a:p>
            <a:pPr marL="431800" indent="-323850">
              <a:buFont typeface="Arial" charset="0"/>
              <a:buChar char="•"/>
            </a:pPr>
            <a:r>
              <a:rPr lang="et-EE" altLang="et-EE" sz="2200" dirty="0" smtClean="0"/>
              <a:t>Toetust võib taotleda lasteaiale, mille laste arv on 40 või suurem. Ruutmeetreid lapse kohta peab olema 19 või vähem.</a:t>
            </a:r>
          </a:p>
          <a:p>
            <a:pPr marL="431800" indent="-323850">
              <a:buFont typeface="Arial" charset="0"/>
              <a:buChar char="•"/>
            </a:pPr>
            <a:r>
              <a:rPr lang="et-EE" altLang="et-EE" sz="2200" dirty="0" smtClean="0"/>
              <a:t>Toetuse määr sõltub KOV tulukusest jäädes 40-70% vahele.</a:t>
            </a:r>
          </a:p>
          <a:p>
            <a:pPr marL="431800" indent="-323850">
              <a:buFont typeface="Arial" charset="0"/>
              <a:buChar char="•"/>
            </a:pPr>
            <a:r>
              <a:rPr lang="et-EE" altLang="et-EE" sz="2200" dirty="0" smtClean="0"/>
              <a:t>Väikevallad saavad esitada taotluse 5000 elanikuga ühinemisgrupis.</a:t>
            </a:r>
          </a:p>
          <a:p>
            <a:pPr marL="431800" indent="-323850">
              <a:buFont typeface="Arial" charset="0"/>
              <a:buChar char="•"/>
            </a:pPr>
            <a:r>
              <a:rPr lang="et-EE" altLang="et-EE" sz="2200" dirty="0" smtClean="0"/>
              <a:t>Hooldekodude meede on väljatöötamisel. Fookus on energiasäästul.</a:t>
            </a:r>
            <a:endParaRPr lang="et-EE" altLang="et-EE"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67321" y="179909"/>
            <a:ext cx="7920037" cy="576263"/>
          </a:xfrm>
        </p:spPr>
        <p:txBody>
          <a:bodyPr/>
          <a:lstStyle/>
          <a:p>
            <a:r>
              <a:rPr lang="et-EE" altLang="et-EE" sz="3400" dirty="0" smtClean="0">
                <a:solidFill>
                  <a:srgbClr val="0070C0"/>
                </a:solidFill>
                <a:ea typeface="Tahoma" pitchFamily="34" charset="0"/>
                <a:cs typeface="Arial" charset="0"/>
              </a:rPr>
              <a:t>Ühinemiste toetamine</a:t>
            </a:r>
          </a:p>
        </p:txBody>
      </p:sp>
      <p:sp>
        <p:nvSpPr>
          <p:cNvPr id="17411" name="Content Placeholder 2"/>
          <p:cNvSpPr>
            <a:spLocks noGrp="1"/>
          </p:cNvSpPr>
          <p:nvPr>
            <p:ph idx="1"/>
          </p:nvPr>
        </p:nvSpPr>
        <p:spPr>
          <a:xfrm>
            <a:off x="395313" y="827981"/>
            <a:ext cx="8424862" cy="5760640"/>
          </a:xfrm>
        </p:spPr>
        <p:txBody>
          <a:bodyPr/>
          <a:lstStyle/>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Kahekordistatud ühinemistoetus lähtuvalt kriteeriumi täitmisest 100€ elaniku kohta, min 300 000€, </a:t>
            </a:r>
            <a:r>
              <a:rPr lang="et-EE" altLang="et-EE" sz="2000" dirty="0" err="1" smtClean="0">
                <a:solidFill>
                  <a:schemeClr val="tx1"/>
                </a:solidFill>
              </a:rPr>
              <a:t>max</a:t>
            </a:r>
            <a:r>
              <a:rPr lang="et-EE" altLang="et-EE" sz="2000" dirty="0" smtClean="0">
                <a:solidFill>
                  <a:schemeClr val="tx1"/>
                </a:solidFill>
              </a:rPr>
              <a:t> 800 000€. Preemia antakse ühinejaga kaasa.</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Kriteeriumidele mittevastavate KOVide ühinemistoetus suureneb lineaarselt vastavalt uue omavalitsuse elanike arvule, nö koefitsiendid 1,0 ja 2,0 vahel.</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Täiendav toetus 500 000 € uuele KOVile vähemalt 11 000 elaniku kokku saamisel.</a:t>
            </a:r>
          </a:p>
          <a:p>
            <a:pPr marL="431800" lvl="1" indent="-323850">
              <a:lnSpc>
                <a:spcPct val="100000"/>
              </a:lnSpc>
              <a:spcBef>
                <a:spcPts val="0"/>
              </a:spcBef>
              <a:spcAft>
                <a:spcPts val="700"/>
              </a:spcAft>
              <a:buClr>
                <a:srgbClr val="0084D1"/>
              </a:buClr>
              <a:buFont typeface="Arial" charset="0"/>
              <a:buChar char="•"/>
              <a:defRPr/>
            </a:pPr>
            <a:r>
              <a:rPr lang="et-EE" sz="2000" spc="-20" dirty="0" smtClean="0">
                <a:solidFill>
                  <a:schemeClr val="tx1"/>
                </a:solidFill>
              </a:rPr>
              <a:t>Ühinemistoetusest u 90-95% suunatakse KOV investeeringuteks  ja seeläbi otseselt avalike teenuste parendamiseks elanikele.</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VV poolt algatatud ühinemistel ei kohaldu, siis kompenseeritakse vaid otsesed kaasnevad kulud.</a:t>
            </a:r>
          </a:p>
          <a:p>
            <a:pPr>
              <a:lnSpc>
                <a:spcPct val="100000"/>
              </a:lnSpc>
              <a:spcBef>
                <a:spcPts val="0"/>
              </a:spcBef>
              <a:spcAft>
                <a:spcPts val="700"/>
              </a:spcAft>
              <a:defRPr/>
            </a:pPr>
            <a:r>
              <a:rPr lang="et-EE" sz="2000" dirty="0" smtClean="0">
                <a:solidFill>
                  <a:schemeClr val="tx1"/>
                </a:solidFill>
              </a:rPr>
              <a:t>Pikendatakse riigieelarvelise toetuse säilimist neljalt aastalt kaheksale. </a:t>
            </a:r>
          </a:p>
          <a:p>
            <a:pPr>
              <a:lnSpc>
                <a:spcPct val="100000"/>
              </a:lnSpc>
              <a:spcBef>
                <a:spcPts val="0"/>
              </a:spcBef>
              <a:spcAft>
                <a:spcPts val="700"/>
              </a:spcAft>
              <a:defRPr/>
            </a:pPr>
            <a:r>
              <a:rPr lang="et-EE" sz="2000" dirty="0" smtClean="0">
                <a:solidFill>
                  <a:schemeClr val="tx1"/>
                </a:solidFill>
              </a:rPr>
              <a:t>Välistada toetusmeetmetes KOVide ühinemisjärgne ebasoodsam olukord (sh piirangud taotluste arvule ja toetussummale, kaasatavate partnerite arv jms). </a:t>
            </a:r>
          </a:p>
          <a:p>
            <a:pPr>
              <a:lnSpc>
                <a:spcPct val="100000"/>
              </a:lnSpc>
              <a:spcBef>
                <a:spcPts val="0"/>
              </a:spcBef>
              <a:spcAft>
                <a:spcPts val="700"/>
              </a:spcAft>
              <a:defRPr/>
            </a:pPr>
            <a:r>
              <a:rPr lang="et-EE" sz="2000" dirty="0" smtClean="0">
                <a:solidFill>
                  <a:schemeClr val="tx1"/>
                </a:solidFill>
              </a:rPr>
              <a:t>Riigieelarvest või struktuurivahenditest antavate investeeringutoetuste andmisel eelistatakse 11 000 elanikuga ja maakonnasuuruseks ühinevaid KOVe kui kooskõlas meetme eesmärkidega. </a:t>
            </a:r>
            <a:endParaRPr lang="et-EE" sz="1900" dirty="0"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67321" y="179909"/>
            <a:ext cx="7920037" cy="576263"/>
          </a:xfrm>
        </p:spPr>
        <p:txBody>
          <a:bodyPr/>
          <a:lstStyle/>
          <a:p>
            <a:r>
              <a:rPr lang="et-EE" altLang="et-EE" sz="3400" dirty="0" smtClean="0">
                <a:solidFill>
                  <a:srgbClr val="0070C0"/>
                </a:solidFill>
                <a:ea typeface="Tahoma" pitchFamily="34" charset="0"/>
                <a:cs typeface="Arial" charset="0"/>
              </a:rPr>
              <a:t>Netovõlakoormuse reegel</a:t>
            </a:r>
          </a:p>
        </p:txBody>
      </p:sp>
      <p:pic>
        <p:nvPicPr>
          <p:cNvPr id="46084" name="Picture 4"/>
          <p:cNvPicPr>
            <a:picLocks noChangeAspect="1" noChangeArrowheads="1"/>
          </p:cNvPicPr>
          <p:nvPr/>
        </p:nvPicPr>
        <p:blipFill>
          <a:blip r:embed="rId3" cstate="print"/>
          <a:srcRect/>
          <a:stretch>
            <a:fillRect/>
          </a:stretch>
        </p:blipFill>
        <p:spPr bwMode="auto">
          <a:xfrm>
            <a:off x="323305" y="827981"/>
            <a:ext cx="8352928" cy="568863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3"/>
          <p:cNvSpPr>
            <a:spLocks noGrp="1"/>
          </p:cNvSpPr>
          <p:nvPr>
            <p:ph type="ctrTitle"/>
          </p:nvPr>
        </p:nvSpPr>
        <p:spPr>
          <a:xfrm>
            <a:off x="1403350" y="2447925"/>
            <a:ext cx="7200900" cy="973138"/>
          </a:xfrm>
        </p:spPr>
        <p:txBody>
          <a:bodyPr/>
          <a:lstStyle/>
          <a:p>
            <a:pPr eaLnBrk="1"/>
            <a:r>
              <a:rPr lang="et-EE" altLang="et-EE" smtClean="0"/>
              <a:t>Aitäh!</a:t>
            </a:r>
            <a:endParaRPr lang="en-US" altLang="et-EE"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ealkiri 1"/>
          <p:cNvSpPr>
            <a:spLocks noGrp="1"/>
          </p:cNvSpPr>
          <p:nvPr>
            <p:ph type="title"/>
          </p:nvPr>
        </p:nvSpPr>
        <p:spPr>
          <a:xfrm>
            <a:off x="323305" y="179909"/>
            <a:ext cx="7920037" cy="649288"/>
          </a:xfrm>
        </p:spPr>
        <p:txBody>
          <a:bodyPr/>
          <a:lstStyle/>
          <a:p>
            <a:r>
              <a:rPr lang="et-EE" altLang="et-EE" sz="3400" dirty="0" smtClean="0">
                <a:solidFill>
                  <a:srgbClr val="0070C0"/>
                </a:solidFill>
              </a:rPr>
              <a:t>Harjumaa KOVide potentsiaal</a:t>
            </a:r>
          </a:p>
        </p:txBody>
      </p:sp>
      <p:pic>
        <p:nvPicPr>
          <p:cNvPr id="1026" name="Picture 2"/>
          <p:cNvPicPr>
            <a:picLocks noChangeAspect="1" noChangeArrowheads="1"/>
          </p:cNvPicPr>
          <p:nvPr/>
        </p:nvPicPr>
        <p:blipFill>
          <a:blip r:embed="rId3" cstate="print"/>
          <a:srcRect/>
          <a:stretch>
            <a:fillRect/>
          </a:stretch>
        </p:blipFill>
        <p:spPr bwMode="auto">
          <a:xfrm>
            <a:off x="0" y="827981"/>
            <a:ext cx="8820249" cy="601255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ealkiri 1"/>
          <p:cNvSpPr>
            <a:spLocks noGrp="1"/>
          </p:cNvSpPr>
          <p:nvPr>
            <p:ph type="title"/>
          </p:nvPr>
        </p:nvSpPr>
        <p:spPr>
          <a:xfrm>
            <a:off x="315913" y="323850"/>
            <a:ext cx="7920037" cy="649288"/>
          </a:xfrm>
        </p:spPr>
        <p:txBody>
          <a:bodyPr/>
          <a:lstStyle/>
          <a:p>
            <a:r>
              <a:rPr lang="et-EE" altLang="et-EE" sz="3400" dirty="0" smtClean="0">
                <a:solidFill>
                  <a:srgbClr val="0070C0"/>
                </a:solidFill>
              </a:rPr>
              <a:t>KOVide finantseerimine </a:t>
            </a:r>
          </a:p>
        </p:txBody>
      </p:sp>
      <p:sp>
        <p:nvSpPr>
          <p:cNvPr id="25603" name="Sisu kohatäide 2"/>
          <p:cNvSpPr>
            <a:spLocks noGrp="1"/>
          </p:cNvSpPr>
          <p:nvPr>
            <p:ph idx="1"/>
          </p:nvPr>
        </p:nvSpPr>
        <p:spPr>
          <a:xfrm>
            <a:off x="315913" y="1116013"/>
            <a:ext cx="8496300" cy="5400675"/>
          </a:xfrm>
        </p:spPr>
        <p:txBody>
          <a:bodyPr/>
          <a:lstStyle/>
          <a:p>
            <a:pPr>
              <a:defRPr/>
            </a:pPr>
            <a:r>
              <a:rPr lang="et-EE" sz="2000" dirty="0" smtClean="0">
                <a:latin typeface="+mj-lt"/>
                <a:cs typeface="Arial" pitchFamily="34" charset="0"/>
              </a:rPr>
              <a:t>KOVide eelarvete </a:t>
            </a:r>
            <a:r>
              <a:rPr lang="et-EE" sz="2000" b="1" dirty="0" smtClean="0">
                <a:latin typeface="+mj-lt"/>
                <a:cs typeface="Arial" pitchFamily="34" charset="0"/>
              </a:rPr>
              <a:t>tulu on 1,7 mld eurot</a:t>
            </a:r>
            <a:r>
              <a:rPr lang="et-EE" sz="2000" dirty="0" smtClean="0">
                <a:latin typeface="+mj-lt"/>
                <a:cs typeface="Arial" pitchFamily="34" charset="0"/>
              </a:rPr>
              <a:t>. Kasvuks on 8,94% (sisaldab KOVe puudutavaid struktuurivahendite meetmeid summas ca 80 mln);</a:t>
            </a:r>
          </a:p>
          <a:p>
            <a:pPr>
              <a:defRPr/>
            </a:pPr>
            <a:r>
              <a:rPr lang="et-EE" sz="2000" dirty="0" smtClean="0">
                <a:latin typeface="+mj-lt"/>
                <a:cs typeface="Arial" pitchFamily="34" charset="0"/>
              </a:rPr>
              <a:t>KOV </a:t>
            </a:r>
            <a:r>
              <a:rPr lang="et-EE" sz="2000" b="1" dirty="0" smtClean="0">
                <a:latin typeface="+mj-lt"/>
                <a:cs typeface="Arial" pitchFamily="34" charset="0"/>
              </a:rPr>
              <a:t>tulumaksu prognoositav kasv</a:t>
            </a:r>
            <a:r>
              <a:rPr lang="et-EE" sz="2000" dirty="0" smtClean="0">
                <a:latin typeface="+mj-lt"/>
                <a:cs typeface="Arial" pitchFamily="34" charset="0"/>
              </a:rPr>
              <a:t> 2017. a on </a:t>
            </a:r>
            <a:r>
              <a:rPr lang="et-EE" sz="2000" b="1" dirty="0" smtClean="0">
                <a:latin typeface="+mj-lt"/>
                <a:cs typeface="Arial" pitchFamily="34" charset="0"/>
              </a:rPr>
              <a:t>4,6%</a:t>
            </a:r>
            <a:r>
              <a:rPr lang="et-EE" sz="2000" dirty="0" smtClean="0">
                <a:latin typeface="+mj-lt"/>
                <a:cs typeface="Arial" pitchFamily="34" charset="0"/>
              </a:rPr>
              <a:t>, mis on 42 mln suurem kui 2016.a; </a:t>
            </a:r>
          </a:p>
          <a:p>
            <a:pPr>
              <a:defRPr/>
            </a:pPr>
            <a:r>
              <a:rPr lang="et-EE" sz="2000" dirty="0" smtClean="0"/>
              <a:t>2017. a </a:t>
            </a:r>
            <a:r>
              <a:rPr lang="et-EE" sz="2000" b="1" dirty="0" smtClean="0"/>
              <a:t>tulumaksu laekumine </a:t>
            </a:r>
            <a:r>
              <a:rPr lang="et-EE" sz="2000" dirty="0" smtClean="0"/>
              <a:t>on</a:t>
            </a:r>
            <a:r>
              <a:rPr lang="et-EE" sz="2000" b="1" dirty="0" smtClean="0"/>
              <a:t> 30% suurem</a:t>
            </a:r>
            <a:r>
              <a:rPr lang="et-EE" sz="2000" dirty="0" smtClean="0"/>
              <a:t> kui buumiaja tipus 2008. a. Inflatsioon on selle ajaga kasvanud vähem ehk 18%. Tulumaks reaalhindades on kõigi aegade suurim.</a:t>
            </a:r>
            <a:endParaRPr lang="et-EE" sz="2000" dirty="0" smtClean="0">
              <a:latin typeface="+mj-lt"/>
              <a:cs typeface="Arial" pitchFamily="34" charset="0"/>
            </a:endParaRPr>
          </a:p>
          <a:p>
            <a:pPr>
              <a:defRPr/>
            </a:pPr>
            <a:r>
              <a:rPr lang="et-EE" sz="2000" dirty="0" smtClean="0"/>
              <a:t>RES-is on KOV </a:t>
            </a:r>
            <a:r>
              <a:rPr lang="et-EE" sz="2000" b="1" dirty="0" smtClean="0"/>
              <a:t>tulude suurendamiseks </a:t>
            </a:r>
            <a:r>
              <a:rPr lang="et-EE" sz="2000" dirty="0" smtClean="0"/>
              <a:t>arvestatud 2020. a </a:t>
            </a:r>
            <a:r>
              <a:rPr lang="et-EE" sz="2000" b="1" dirty="0" smtClean="0"/>
              <a:t>25 mln eurot rohkem kui 2016. a. </a:t>
            </a:r>
            <a:r>
              <a:rPr lang="et-EE" sz="2000" dirty="0" smtClean="0"/>
              <a:t>2019. a + 15 mln võrreldes 2016. a</a:t>
            </a:r>
            <a:r>
              <a:rPr lang="et-EE" sz="2000" b="1" dirty="0" smtClean="0"/>
              <a:t>. </a:t>
            </a:r>
          </a:p>
          <a:p>
            <a:pPr>
              <a:defRPr/>
            </a:pPr>
            <a:r>
              <a:rPr lang="et-EE" sz="2000" dirty="0" smtClean="0">
                <a:latin typeface="+mj-lt"/>
                <a:cs typeface="Arial" pitchFamily="34" charset="0"/>
              </a:rPr>
              <a:t>2017. a toetusfondi lisanduvad KOVide võimekuse tõstmiseks </a:t>
            </a:r>
            <a:r>
              <a:rPr lang="et-EE" sz="2000" b="1" u="sng" dirty="0" smtClean="0">
                <a:latin typeface="+mj-lt"/>
                <a:cs typeface="Arial" pitchFamily="34" charset="0"/>
              </a:rPr>
              <a:t>uued toetused</a:t>
            </a:r>
            <a:r>
              <a:rPr lang="et-EE" sz="2000" dirty="0" smtClean="0">
                <a:latin typeface="+mj-lt"/>
                <a:cs typeface="Arial" pitchFamily="34" charset="0"/>
              </a:rPr>
              <a:t>:</a:t>
            </a:r>
          </a:p>
          <a:p>
            <a:pPr marL="446088" lvl="1" indent="361950">
              <a:buFont typeface="Wingdings" pitchFamily="2" charset="2"/>
              <a:buChar char="ü"/>
              <a:defRPr/>
            </a:pPr>
            <a:r>
              <a:rPr lang="et-EE" sz="2000" dirty="0" smtClean="0">
                <a:latin typeface="+mj-lt"/>
                <a:cs typeface="Arial" pitchFamily="34" charset="0"/>
              </a:rPr>
              <a:t>huvitegevuse toetus 5,7 mln;</a:t>
            </a:r>
          </a:p>
          <a:p>
            <a:pPr marL="446088" lvl="1" indent="361950">
              <a:buFont typeface="Wingdings" pitchFamily="2" charset="2"/>
              <a:buChar char="ü"/>
              <a:defRPr/>
            </a:pPr>
            <a:r>
              <a:rPr lang="et-EE" sz="2000" dirty="0" smtClean="0">
                <a:latin typeface="+mj-lt"/>
                <a:cs typeface="Arial" pitchFamily="34" charset="0"/>
              </a:rPr>
              <a:t>jäätmemajanduse toetus 2,2 mln;</a:t>
            </a:r>
          </a:p>
          <a:p>
            <a:pPr marL="446088" lvl="1" indent="361950">
              <a:spcAft>
                <a:spcPts val="600"/>
              </a:spcAft>
              <a:buFont typeface="Wingdings" pitchFamily="2" charset="2"/>
              <a:buChar char="ü"/>
              <a:defRPr/>
            </a:pPr>
            <a:r>
              <a:rPr lang="et-EE" sz="2000" dirty="0" smtClean="0">
                <a:latin typeface="+mj-lt"/>
                <a:cs typeface="Arial" pitchFamily="34" charset="0"/>
              </a:rPr>
              <a:t>puudega laste teenuste raha maavalitsuste alt 1,6 mln ja täiendav 1 mln.</a:t>
            </a:r>
          </a:p>
          <a:p>
            <a:pPr>
              <a:defRPr/>
            </a:pPr>
            <a:r>
              <a:rPr lang="et-EE" sz="2000" b="1" dirty="0" smtClean="0"/>
              <a:t>Ühinemistoetused</a:t>
            </a:r>
            <a:r>
              <a:rPr lang="et-EE" sz="2000" dirty="0" smtClean="0"/>
              <a:t> KOV-dele </a:t>
            </a:r>
            <a:r>
              <a:rPr lang="et-EE" sz="2000" b="1" dirty="0" smtClean="0"/>
              <a:t>ca 14 mln </a:t>
            </a:r>
            <a:r>
              <a:rPr lang="et-EE" sz="2000" dirty="0" smtClean="0"/>
              <a:t>(2018 ca 28 mln, 2019 ca 23 mln).</a:t>
            </a:r>
          </a:p>
          <a:p>
            <a:pPr marL="431800" indent="-323850">
              <a:buFont typeface="Arial" charset="0"/>
              <a:buNone/>
              <a:defRPr/>
            </a:pPr>
            <a:r>
              <a:rPr lang="et-EE" altLang="et-EE" sz="2000" dirty="0" smtClean="0">
                <a:latin typeface="+mj-lt"/>
                <a:cs typeface="Arial"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ealkiri 1"/>
          <p:cNvSpPr>
            <a:spLocks noGrp="1"/>
          </p:cNvSpPr>
          <p:nvPr>
            <p:ph type="title"/>
          </p:nvPr>
        </p:nvSpPr>
        <p:spPr>
          <a:xfrm>
            <a:off x="251297" y="107901"/>
            <a:ext cx="7920037" cy="649288"/>
          </a:xfrm>
        </p:spPr>
        <p:txBody>
          <a:bodyPr/>
          <a:lstStyle/>
          <a:p>
            <a:r>
              <a:rPr lang="et-EE" altLang="et-EE" sz="3400" dirty="0" smtClean="0">
                <a:solidFill>
                  <a:srgbClr val="0070C0"/>
                </a:solidFill>
              </a:rPr>
              <a:t>KOVide finantseerimine joonis reaalhindades</a:t>
            </a:r>
          </a:p>
        </p:txBody>
      </p:sp>
      <p:sp>
        <p:nvSpPr>
          <p:cNvPr id="25603" name="Sisu kohatäide 2"/>
          <p:cNvSpPr>
            <a:spLocks noGrp="1"/>
          </p:cNvSpPr>
          <p:nvPr>
            <p:ph idx="1"/>
          </p:nvPr>
        </p:nvSpPr>
        <p:spPr>
          <a:xfrm>
            <a:off x="315913" y="1116013"/>
            <a:ext cx="8496300" cy="5400675"/>
          </a:xfrm>
        </p:spPr>
        <p:txBody>
          <a:bodyPr/>
          <a:lstStyle/>
          <a:p>
            <a:pPr marL="431800" indent="-323850">
              <a:buFont typeface="Arial" charset="0"/>
              <a:buNone/>
              <a:defRPr/>
            </a:pPr>
            <a:r>
              <a:rPr lang="et-EE" altLang="et-EE" sz="2000" dirty="0" smtClean="0">
                <a:latin typeface="+mj-lt"/>
                <a:cs typeface="Arial" pitchFamily="34" charset="0"/>
              </a:rPr>
              <a:t> </a:t>
            </a:r>
          </a:p>
        </p:txBody>
      </p:sp>
      <p:pic>
        <p:nvPicPr>
          <p:cNvPr id="45058" name="Picture 2"/>
          <p:cNvPicPr>
            <a:picLocks noChangeAspect="1" noChangeArrowheads="1"/>
          </p:cNvPicPr>
          <p:nvPr/>
        </p:nvPicPr>
        <p:blipFill>
          <a:blip r:embed="rId3" cstate="print"/>
          <a:srcRect/>
          <a:stretch>
            <a:fillRect/>
          </a:stretch>
        </p:blipFill>
        <p:spPr bwMode="auto">
          <a:xfrm>
            <a:off x="179289" y="755973"/>
            <a:ext cx="8496943" cy="583264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67321" y="179909"/>
            <a:ext cx="7885112" cy="576263"/>
          </a:xfrm>
        </p:spPr>
        <p:txBody>
          <a:bodyPr/>
          <a:lstStyle/>
          <a:p>
            <a:r>
              <a:rPr lang="et-EE" altLang="et-EE" sz="3400" dirty="0" smtClean="0">
                <a:solidFill>
                  <a:srgbClr val="0070C0"/>
                </a:solidFill>
                <a:ea typeface="Tahoma" pitchFamily="34" charset="0"/>
                <a:cs typeface="Arial" charset="0"/>
              </a:rPr>
              <a:t>KOV toetused  ja maksulised tulud (tuh €) </a:t>
            </a:r>
            <a:endParaRPr lang="et-EE" altLang="et-EE" sz="3400" dirty="0" smtClean="0">
              <a:ea typeface="Tahoma" pitchFamily="34" charset="0"/>
              <a:cs typeface="Arial" charset="0"/>
            </a:endParaRPr>
          </a:p>
        </p:txBody>
      </p:sp>
      <p:graphicFrame>
        <p:nvGraphicFramePr>
          <p:cNvPr id="9" name="Content Placeholder 8"/>
          <p:cNvGraphicFramePr>
            <a:graphicFrameLocks noGrp="1"/>
          </p:cNvGraphicFramePr>
          <p:nvPr>
            <p:ph idx="1"/>
          </p:nvPr>
        </p:nvGraphicFramePr>
        <p:xfrm>
          <a:off x="611337" y="827981"/>
          <a:ext cx="7056438" cy="4605341"/>
        </p:xfrm>
        <a:graphic>
          <a:graphicData uri="http://schemas.openxmlformats.org/drawingml/2006/table">
            <a:tbl>
              <a:tblPr firstRow="1" firstCol="1" bandRow="1">
                <a:tableStyleId>{5C22544A-7EE6-4342-B048-85BDC9FD1C3A}</a:tableStyleId>
              </a:tblPr>
              <a:tblGrid>
                <a:gridCol w="3521205"/>
                <a:gridCol w="925895"/>
                <a:gridCol w="1052153"/>
                <a:gridCol w="869779"/>
                <a:gridCol w="687406"/>
              </a:tblGrid>
              <a:tr h="673250">
                <a:tc>
                  <a:txBody>
                    <a:bodyPr/>
                    <a:lstStyle/>
                    <a:p>
                      <a:pPr algn="ctr">
                        <a:lnSpc>
                          <a:spcPct val="115000"/>
                        </a:lnSpc>
                        <a:spcAft>
                          <a:spcPts val="0"/>
                        </a:spcAft>
                      </a:pPr>
                      <a:r>
                        <a:rPr lang="et-EE" sz="1200" dirty="0">
                          <a:effectLst/>
                        </a:rPr>
                        <a:t>Tegevus</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ctr">
                        <a:lnSpc>
                          <a:spcPct val="115000"/>
                        </a:lnSpc>
                        <a:spcAft>
                          <a:spcPts val="0"/>
                        </a:spcAft>
                      </a:pPr>
                      <a:r>
                        <a:rPr lang="et-EE" sz="1200">
                          <a:effectLst/>
                        </a:rPr>
                        <a:t>2016 (tuh EUR)</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ctr">
                        <a:lnSpc>
                          <a:spcPct val="115000"/>
                        </a:lnSpc>
                        <a:spcAft>
                          <a:spcPts val="0"/>
                        </a:spcAft>
                      </a:pPr>
                      <a:r>
                        <a:rPr lang="et-EE" sz="1200">
                          <a:effectLst/>
                        </a:rPr>
                        <a:t>2017 eelarve eelnõu (tuh EUR)</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ctr">
                        <a:lnSpc>
                          <a:spcPct val="115000"/>
                        </a:lnSpc>
                        <a:spcAft>
                          <a:spcPts val="0"/>
                        </a:spcAft>
                      </a:pPr>
                      <a:r>
                        <a:rPr lang="et-EE" sz="1200">
                          <a:effectLst/>
                        </a:rPr>
                        <a:t>Muutus (tuh EUR)</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ctr">
                        <a:lnSpc>
                          <a:spcPct val="115000"/>
                        </a:lnSpc>
                        <a:spcAft>
                          <a:spcPts val="0"/>
                        </a:spcAft>
                      </a:pPr>
                      <a:r>
                        <a:rPr lang="et-EE" sz="1200">
                          <a:effectLst/>
                        </a:rPr>
                        <a:t>%</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24357">
                <a:tc>
                  <a:txBody>
                    <a:bodyPr/>
                    <a:lstStyle/>
                    <a:p>
                      <a:pPr>
                        <a:lnSpc>
                          <a:spcPct val="115000"/>
                        </a:lnSpc>
                        <a:spcAft>
                          <a:spcPts val="0"/>
                        </a:spcAft>
                      </a:pPr>
                      <a:r>
                        <a:rPr lang="et-EE" sz="1200">
                          <a:effectLst/>
                        </a:rPr>
                        <a:t>Toetused KOVidele</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nSpc>
                          <a:spcPct val="115000"/>
                        </a:lnSpc>
                        <a:spcAft>
                          <a:spcPts val="0"/>
                        </a:spcAft>
                      </a:pPr>
                      <a:r>
                        <a:rPr lang="et-EE" sz="11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nSpc>
                          <a:spcPct val="115000"/>
                        </a:lnSpc>
                        <a:spcAft>
                          <a:spcPts val="0"/>
                        </a:spcAft>
                      </a:pPr>
                      <a:r>
                        <a:rPr lang="et-EE" sz="11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nSpc>
                          <a:spcPct val="115000"/>
                        </a:lnSpc>
                        <a:spcAft>
                          <a:spcPts val="0"/>
                        </a:spcAft>
                      </a:pPr>
                      <a:r>
                        <a:rPr lang="et-EE" sz="11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nSpc>
                          <a:spcPct val="115000"/>
                        </a:lnSpc>
                        <a:spcAft>
                          <a:spcPts val="0"/>
                        </a:spcAft>
                      </a:pPr>
                      <a:r>
                        <a:rPr lang="et-EE" sz="11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Tasandusfond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76 101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76 410</a:t>
                      </a:r>
                      <a:r>
                        <a:rPr lang="et-EE" sz="1100" baseline="30000">
                          <a:effectLst/>
                        </a:rPr>
                        <a:t>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309</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0,4%</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Toetusfond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297 739</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312 857</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15 118</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5,1%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 haridustoetus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237 370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242 750</a:t>
                      </a:r>
                      <a:r>
                        <a:rPr lang="et-EE" sz="1100" baseline="30000">
                          <a:effectLst/>
                        </a:rPr>
                        <a:t>2</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5 380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2,3%</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 toimetulekutoetus; vajaduspõhine peretoetus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27 067</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26 647</a:t>
                      </a:r>
                      <a:r>
                        <a:rPr lang="et-EE" sz="1100" baseline="30000">
                          <a:effectLst/>
                        </a:rPr>
                        <a:t>3</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-420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-1,6%</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 sotsiaaltoetuste ning -teenuste osutamise toetus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3 154</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3 161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7</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0,2%</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 avalikult kasutatavate kohalike teede hoiu toetus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29 713</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29 313</a:t>
                      </a:r>
                      <a:r>
                        <a:rPr lang="et-EE" sz="1100" baseline="30000">
                          <a:effectLst/>
                        </a:rPr>
                        <a:t>4</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-400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-1,3%</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 toetus saarelistele ja saarelise osaga valdadele</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415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415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192786">
                <a:tc>
                  <a:txBody>
                    <a:bodyPr/>
                    <a:lstStyle/>
                    <a:p>
                      <a:pPr>
                        <a:lnSpc>
                          <a:spcPct val="115000"/>
                        </a:lnSpc>
                        <a:spcAft>
                          <a:spcPts val="0"/>
                        </a:spcAft>
                      </a:pPr>
                      <a:r>
                        <a:rPr lang="et-EE" sz="1100">
                          <a:effectLst/>
                        </a:rPr>
                        <a:t>- sündide ja surmade registreerimise kulude hüvitamine</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 noorte huvitegevuse toetus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5 700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5 700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 jäätmehoolduse arendamise toetus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2 200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2 200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 raske ja sügava puudega laste teenuste toetus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2 650</a:t>
                      </a:r>
                      <a:r>
                        <a:rPr lang="et-EE" sz="1100" baseline="30000">
                          <a:effectLst/>
                        </a:rPr>
                        <a:t>5</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2 650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411323">
                <a:tc>
                  <a:txBody>
                    <a:bodyPr/>
                    <a:lstStyle/>
                    <a:p>
                      <a:pPr>
                        <a:lnSpc>
                          <a:spcPct val="115000"/>
                        </a:lnSpc>
                        <a:spcAft>
                          <a:spcPts val="0"/>
                        </a:spcAft>
                      </a:pPr>
                      <a:r>
                        <a:rPr lang="et-EE" sz="1100">
                          <a:effectLst/>
                        </a:rPr>
                        <a:t>Ühinemistoetus ja ühinemisega seotud kulude hüvitised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14 000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14 000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24357">
                <a:tc>
                  <a:txBody>
                    <a:bodyPr/>
                    <a:lstStyle/>
                    <a:p>
                      <a:pPr>
                        <a:lnSpc>
                          <a:spcPct val="115000"/>
                        </a:lnSpc>
                        <a:spcAft>
                          <a:spcPts val="0"/>
                        </a:spcAft>
                      </a:pPr>
                      <a:r>
                        <a:rPr lang="et-EE" sz="1200">
                          <a:effectLst/>
                        </a:rPr>
                        <a:t>Maksutulude prognoos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nSpc>
                          <a:spcPct val="115000"/>
                        </a:lnSpc>
                        <a:spcAft>
                          <a:spcPts val="0"/>
                        </a:spcAft>
                      </a:pPr>
                      <a:r>
                        <a:rPr lang="et-EE" sz="11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nSpc>
                          <a:spcPct val="115000"/>
                        </a:lnSpc>
                        <a:spcAft>
                          <a:spcPts val="0"/>
                        </a:spcAft>
                      </a:pPr>
                      <a:r>
                        <a:rPr lang="et-EE" sz="11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nSpc>
                          <a:spcPct val="115000"/>
                        </a:lnSpc>
                        <a:spcAft>
                          <a:spcPts val="0"/>
                        </a:spcAft>
                      </a:pPr>
                      <a:r>
                        <a:rPr lang="et-EE" sz="11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nSpc>
                          <a:spcPct val="115000"/>
                        </a:lnSpc>
                        <a:spcAft>
                          <a:spcPts val="0"/>
                        </a:spcAft>
                      </a:pPr>
                      <a:r>
                        <a:rPr lang="et-EE" sz="1100">
                          <a:effectLst/>
                        </a:rPr>
                        <a:t> </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KOV tulumaksu osa</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910 000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952 000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42 000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4,6%</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Maamaks</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59 000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59 000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Kohalikud maksud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14 000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15 000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1 000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7,1%</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r h="205662">
                <a:tc>
                  <a:txBody>
                    <a:bodyPr/>
                    <a:lstStyle/>
                    <a:p>
                      <a:pPr>
                        <a:lnSpc>
                          <a:spcPct val="115000"/>
                        </a:lnSpc>
                        <a:spcAft>
                          <a:spcPts val="0"/>
                        </a:spcAft>
                      </a:pPr>
                      <a:r>
                        <a:rPr lang="et-EE" sz="1100">
                          <a:effectLst/>
                        </a:rPr>
                        <a:t>Keskkonnatasud</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15 300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15 700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a:effectLst/>
                        </a:rPr>
                        <a:t>400</a:t>
                      </a:r>
                      <a:endParaRPr lang="et-EE" sz="110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c>
                  <a:txBody>
                    <a:bodyPr/>
                    <a:lstStyle/>
                    <a:p>
                      <a:pPr algn="r">
                        <a:lnSpc>
                          <a:spcPct val="115000"/>
                        </a:lnSpc>
                        <a:spcAft>
                          <a:spcPts val="0"/>
                        </a:spcAft>
                      </a:pPr>
                      <a:r>
                        <a:rPr lang="et-EE" sz="1100" dirty="0">
                          <a:effectLst/>
                        </a:rPr>
                        <a:t>2,6%</a:t>
                      </a:r>
                      <a:endParaRPr lang="et-E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365" marR="44365" marT="0" marB="0" anchor="b"/>
                </a:tc>
              </a:tr>
            </a:tbl>
          </a:graphicData>
        </a:graphic>
      </p:graphicFrame>
      <p:sp>
        <p:nvSpPr>
          <p:cNvPr id="4" name="Title 1"/>
          <p:cNvSpPr txBox="1">
            <a:spLocks/>
          </p:cNvSpPr>
          <p:nvPr/>
        </p:nvSpPr>
        <p:spPr bwMode="auto">
          <a:xfrm>
            <a:off x="395313" y="5508501"/>
            <a:ext cx="7885112" cy="1080120"/>
          </a:xfrm>
          <a:prstGeom prst="rect">
            <a:avLst/>
          </a:prstGeom>
          <a:noFill/>
          <a:ln w="9525">
            <a:noFill/>
            <a:miter lim="800000"/>
            <a:headEnd/>
            <a:tailEnd/>
          </a:ln>
        </p:spPr>
        <p:txBody>
          <a:bodyPr vert="horz" wrap="square" lIns="0" tIns="54000" rIns="0" bIns="0" numCol="1" anchor="t" anchorCtr="0" compatLnSpc="1">
            <a:prstTxWarp prst="textNoShape">
              <a:avLst/>
            </a:prstTxWarp>
          </a:bodyPr>
          <a:lstStyle/>
          <a:p>
            <a:r>
              <a:rPr lang="et-EE" altLang="et-EE" sz="1300" baseline="30000" dirty="0" smtClean="0"/>
              <a:t>1</a:t>
            </a:r>
            <a:r>
              <a:rPr lang="et-EE" altLang="et-EE" sz="1300" dirty="0" smtClean="0"/>
              <a:t> Kaevandusõiguse tasu uuele mudelile ülemineku kompensatsioon lõpeb ja jääk suunatakse tasandusfondi</a:t>
            </a:r>
          </a:p>
          <a:p>
            <a:r>
              <a:rPr lang="et-EE" altLang="et-EE" sz="1300" baseline="30000" dirty="0" smtClean="0"/>
              <a:t>2</a:t>
            </a:r>
            <a:r>
              <a:rPr lang="et-EE" altLang="et-EE" sz="1300" dirty="0" smtClean="0"/>
              <a:t> Summa täpsustub lähtudes  KOV koolide õpilaste arvust  10.11.2016.a seisuga.</a:t>
            </a:r>
          </a:p>
          <a:p>
            <a:r>
              <a:rPr lang="et-EE" altLang="et-EE" sz="1300" baseline="30000" dirty="0" smtClean="0"/>
              <a:t>3</a:t>
            </a:r>
            <a:r>
              <a:rPr lang="et-EE" altLang="et-EE" sz="1300" dirty="0" smtClean="0"/>
              <a:t> Vajaduspõhise peretoetuse eeldatust väiksem taotluste arv tõttu on 2017. a eelarves kulu vähendatud. </a:t>
            </a:r>
          </a:p>
          <a:p>
            <a:r>
              <a:rPr lang="et-EE" altLang="et-EE" sz="1300" baseline="30000" dirty="0" smtClean="0"/>
              <a:t>4</a:t>
            </a:r>
            <a:r>
              <a:rPr lang="et-EE" altLang="et-EE" sz="1300" dirty="0" smtClean="0"/>
              <a:t> 2017. a teehoiu toetus on 0,4 mln väiksem, sest 2016. a eelarvet suurendati projektipõhiste toetuste ühekordse jäägi arvelt.</a:t>
            </a:r>
          </a:p>
          <a:p>
            <a:r>
              <a:rPr lang="et-EE" altLang="et-EE" sz="1300" baseline="30000" dirty="0" smtClean="0"/>
              <a:t>5</a:t>
            </a:r>
            <a:r>
              <a:rPr lang="et-EE" altLang="et-EE" sz="1300" dirty="0" smtClean="0"/>
              <a:t> </a:t>
            </a:r>
            <a:r>
              <a:rPr lang="et-EE" altLang="et-EE" sz="1300" dirty="0" err="1" smtClean="0"/>
              <a:t>SoM-ilt</a:t>
            </a:r>
            <a:r>
              <a:rPr lang="et-EE" altLang="et-EE" sz="1300" dirty="0" smtClean="0"/>
              <a:t> tuleb üle 1.6 mln ja lisandub uue rahana 1 mln sügava puudega laste teenustele.</a:t>
            </a:r>
          </a:p>
          <a:p>
            <a:pPr marL="0" marR="0" lvl="0" indent="0" algn="l" defTabSz="449263" rtl="0" eaLnBrk="0" fontAlgn="base" latinLnBrk="0" hangingPunct="0">
              <a:lnSpc>
                <a:spcPct val="88000"/>
              </a:lnSpc>
              <a:spcBef>
                <a:spcPct val="0"/>
              </a:spcBef>
              <a:spcAft>
                <a:spcPct val="0"/>
              </a:spcAft>
              <a:buClr>
                <a:srgbClr val="000000"/>
              </a:buClr>
              <a:buSzPct val="100000"/>
              <a:buFont typeface="Times New Roman" pitchFamily="18" charset="0"/>
              <a:buNone/>
              <a:tabLst/>
              <a:defRPr/>
            </a:pPr>
            <a:r>
              <a:rPr kumimoji="0" lang="et-EE" altLang="et-EE" sz="3400" b="1" i="0" u="none" strike="noStrike" kern="1200" cap="none" spc="0" normalizeH="0" baseline="0" noProof="0" dirty="0" smtClean="0">
                <a:ln>
                  <a:noFill/>
                </a:ln>
                <a:solidFill>
                  <a:srgbClr val="0070C0"/>
                </a:solidFill>
                <a:effectLst/>
                <a:uLnTx/>
                <a:uFillTx/>
                <a:latin typeface="+mj-lt"/>
                <a:ea typeface="Tahoma" pitchFamily="34" charset="0"/>
                <a:cs typeface="Arial" charset="0"/>
              </a:rPr>
              <a:t> </a:t>
            </a:r>
            <a:endParaRPr kumimoji="0" lang="et-EE" altLang="et-EE" sz="3400" b="1" i="0" u="none" strike="noStrike" kern="1200" cap="none" spc="0" normalizeH="0" baseline="0" noProof="0" dirty="0" smtClean="0">
              <a:ln>
                <a:noFill/>
              </a:ln>
              <a:solidFill>
                <a:srgbClr val="000000"/>
              </a:solidFill>
              <a:effectLst/>
              <a:uLnTx/>
              <a:uFillTx/>
              <a:latin typeface="+mj-lt"/>
              <a:ea typeface="Tahoma" pitchFamily="34"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67321" y="179909"/>
            <a:ext cx="7920037" cy="576263"/>
          </a:xfrm>
        </p:spPr>
        <p:txBody>
          <a:bodyPr/>
          <a:lstStyle/>
          <a:p>
            <a:r>
              <a:rPr lang="et-EE" altLang="et-EE" sz="3400" dirty="0" smtClean="0">
                <a:solidFill>
                  <a:srgbClr val="0070C0"/>
                </a:solidFill>
                <a:ea typeface="Tahoma" pitchFamily="34" charset="0"/>
                <a:cs typeface="Arial" charset="0"/>
              </a:rPr>
              <a:t>Tasandusfondi valemi muudatus</a:t>
            </a:r>
          </a:p>
        </p:txBody>
      </p:sp>
      <p:sp>
        <p:nvSpPr>
          <p:cNvPr id="17411" name="Content Placeholder 2"/>
          <p:cNvSpPr>
            <a:spLocks noGrp="1"/>
          </p:cNvSpPr>
          <p:nvPr>
            <p:ph idx="1"/>
          </p:nvPr>
        </p:nvSpPr>
        <p:spPr>
          <a:xfrm>
            <a:off x="395313" y="827981"/>
            <a:ext cx="8424862" cy="5760640"/>
          </a:xfrm>
        </p:spPr>
        <p:txBody>
          <a:bodyPr/>
          <a:lstStyle/>
          <a:p>
            <a:pPr marL="85725" indent="0">
              <a:lnSpc>
                <a:spcPct val="100000"/>
              </a:lnSpc>
              <a:spcBef>
                <a:spcPts val="0"/>
              </a:spcBef>
              <a:spcAft>
                <a:spcPts val="700"/>
              </a:spcAft>
              <a:buNone/>
              <a:defRPr/>
            </a:pPr>
            <a:r>
              <a:rPr lang="et-EE" sz="3600" dirty="0" smtClean="0">
                <a:solidFill>
                  <a:schemeClr val="tx1"/>
                </a:solidFill>
              </a:rPr>
              <a:t>Alates 2017. a on tulude kasvatamise demotiveeriva mõju vähendamiseks ja elanike lahkumise mõju leevendamiseks tasandusfondi eraldise vähenemisele seatud laeks 2% arvestuslikest kuludest.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67321" y="179909"/>
            <a:ext cx="7920037" cy="576263"/>
          </a:xfrm>
        </p:spPr>
        <p:txBody>
          <a:bodyPr/>
          <a:lstStyle/>
          <a:p>
            <a:r>
              <a:rPr lang="et-EE" altLang="et-EE" sz="3400" dirty="0" smtClean="0">
                <a:solidFill>
                  <a:srgbClr val="0070C0"/>
                </a:solidFill>
                <a:ea typeface="Tahoma" pitchFamily="34" charset="0"/>
                <a:cs typeface="Arial" charset="0"/>
              </a:rPr>
              <a:t>Kaevandusõiguse tasude uus mudel</a:t>
            </a:r>
          </a:p>
        </p:txBody>
      </p:sp>
      <p:sp>
        <p:nvSpPr>
          <p:cNvPr id="17411" name="Content Placeholder 2"/>
          <p:cNvSpPr>
            <a:spLocks noGrp="1"/>
          </p:cNvSpPr>
          <p:nvPr>
            <p:ph idx="1"/>
          </p:nvPr>
        </p:nvSpPr>
        <p:spPr>
          <a:xfrm>
            <a:off x="395313" y="827981"/>
            <a:ext cx="8424862" cy="5760640"/>
          </a:xfrm>
        </p:spPr>
        <p:txBody>
          <a:bodyPr/>
          <a:lstStyle/>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KOVidele peab hüvitama kaevanduse talumise ja keskkonnahäiringu. KOV tasud seotakse lahti VV kehtestatud määradest. Kasvavad 3% aastas va energeetilised maavarad.</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Kaob ära liigitus üleriigiline ja kohalik maardla, mistõttu muutuvad tasumäärad.</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Energeetiliste maavarade (põlevkivi ja hästilagunev turvas) tasu määr on külmutatud. Põlevkivi eest  saab KOV 0,275 EUR tonni eest ja hästi laguneva turba eest 0,29 EUR tonni eest.</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Kivide (</a:t>
            </a:r>
            <a:r>
              <a:rPr lang="et-EE" altLang="et-EE" sz="2000" dirty="0" err="1" smtClean="0">
                <a:solidFill>
                  <a:schemeClr val="tx1"/>
                </a:solidFill>
              </a:rPr>
              <a:t>dolokivi</a:t>
            </a:r>
            <a:r>
              <a:rPr lang="et-EE" altLang="et-EE" sz="2000" dirty="0" smtClean="0">
                <a:solidFill>
                  <a:schemeClr val="tx1"/>
                </a:solidFill>
              </a:rPr>
              <a:t> ja lubjakivi) kaevandamisel saab KOV 25% 2016. a määrast.</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Ehitusmaterjalide (liiv, kruus, savi jne) kaevandamisel saab KOV 81% 2016. a määrast.</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Tasandusfondi valemist võetakse kohalike maardlate kaevandusõiguse tasu välja. Tulevikus kaevanduse avamine ei mõjuta tasandusfondi eraldise suurust.</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Tasude vähenemise mõjude leevendamiseks on ette nähtud 8 a kompensatsioon (aasta-aastalt vähenev). Algab 95%-lt ja lõpeb 25%-ga.</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Kompensatsioonist vabanev raha lisatakse tasandusfondile.</a:t>
            </a:r>
          </a:p>
          <a:p>
            <a:pPr marL="431800" indent="-323850">
              <a:lnSpc>
                <a:spcPct val="100000"/>
              </a:lnSpc>
              <a:spcBef>
                <a:spcPts val="0"/>
              </a:spcBef>
              <a:spcAft>
                <a:spcPts val="700"/>
              </a:spcAft>
              <a:buFont typeface="Arial" charset="0"/>
              <a:buChar char="•"/>
              <a:defRPr/>
            </a:pPr>
            <a:endParaRPr lang="et-EE" altLang="et-EE" sz="2000" dirty="0" smtClean="0">
              <a:solidFill>
                <a:schemeClr val="tx1"/>
              </a:solidFill>
            </a:endParaRPr>
          </a:p>
          <a:p>
            <a:pPr marL="431800" indent="-323850">
              <a:lnSpc>
                <a:spcPct val="100000"/>
              </a:lnSpc>
              <a:spcBef>
                <a:spcPts val="0"/>
              </a:spcBef>
              <a:spcAft>
                <a:spcPts val="700"/>
              </a:spcAft>
              <a:buFont typeface="Arial" charset="0"/>
              <a:buChar char="•"/>
              <a:defRPr/>
            </a:pPr>
            <a:endParaRPr lang="et-EE" altLang="et-EE" sz="2000" dirty="0" smtClean="0">
              <a:solidFill>
                <a:schemeClr val="tx1"/>
              </a:solidFill>
            </a:endParaRPr>
          </a:p>
          <a:p>
            <a:pPr>
              <a:lnSpc>
                <a:spcPct val="100000"/>
              </a:lnSpc>
              <a:spcBef>
                <a:spcPts val="0"/>
              </a:spcBef>
              <a:spcAft>
                <a:spcPts val="700"/>
              </a:spcAft>
              <a:buNone/>
              <a:defRPr/>
            </a:pPr>
            <a:endParaRPr lang="et-EE" sz="1900" dirty="0" smtClean="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67321" y="0"/>
            <a:ext cx="7920037" cy="576263"/>
          </a:xfrm>
        </p:spPr>
        <p:txBody>
          <a:bodyPr/>
          <a:lstStyle/>
          <a:p>
            <a:r>
              <a:rPr lang="et-EE" altLang="et-EE" sz="3400" dirty="0" smtClean="0">
                <a:solidFill>
                  <a:srgbClr val="0070C0"/>
                </a:solidFill>
                <a:ea typeface="Tahoma" pitchFamily="34" charset="0"/>
                <a:cs typeface="Arial" charset="0"/>
              </a:rPr>
              <a:t>Huvitegevuse toetus (uus toetusliik)</a:t>
            </a:r>
          </a:p>
        </p:txBody>
      </p:sp>
      <p:sp>
        <p:nvSpPr>
          <p:cNvPr id="17411" name="Content Placeholder 2"/>
          <p:cNvSpPr>
            <a:spLocks noGrp="1"/>
          </p:cNvSpPr>
          <p:nvPr>
            <p:ph idx="1"/>
          </p:nvPr>
        </p:nvSpPr>
        <p:spPr>
          <a:xfrm>
            <a:off x="395313" y="683965"/>
            <a:ext cx="8424862" cy="5760640"/>
          </a:xfrm>
        </p:spPr>
        <p:txBody>
          <a:bodyPr/>
          <a:lstStyle/>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Käivitub alates 1. september 2017. a. Alates 2018. a on esimene täis aasta summas 14,25 mln.</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Tulemusena peab huvitegevusega hõlmatud laste osalus suurenema.</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Eesmärk on huvitegevuse kättesaadavuse parandamine toimetulekuraskustes peredele  (40% rahast) ja maapiirkondades valikute mittekesisuse parandamine (60% rahast).</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Kättesaadavuse parandamine tähendab nt osalustasu hüvitamist ja transporti jms. Mitmekesisuse parandamine tähendab nt </a:t>
            </a:r>
            <a:r>
              <a:rPr lang="et-EE" sz="2000" dirty="0" smtClean="0"/>
              <a:t>kultuuri, spordi ning loodus-täppisteaduse ja tehnoloogia valdkonnas ringide võimaldamist.</a:t>
            </a:r>
            <a:endParaRPr lang="et-EE" altLang="et-EE" sz="2000" dirty="0" smtClean="0">
              <a:solidFill>
                <a:schemeClr val="tx1"/>
              </a:solidFill>
            </a:endParaRP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Investeeringuteks ei tohi toetusraha kulutada.</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Raha jaotamise aluseks on 7-19 a laste ja noorte arv. Lisaks võetakse arvesse toimetulekuraskustes perede ja puudega laste vastav vanusegrupp. Mitmekesisuse puhul asustusüksuse laste arv peab olema alla 500. 5 kordne määr on kui lapsi või noori on 50 või vähem. </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Arvesse võetakse KOVi tulukus ning rikkamate KOVide toetus on väiksem. </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Kava kitsaskohtade lahendamiseks (eraldi kava või suure arengukava osa või ühiselt mitme KOVi arengukava).</a:t>
            </a:r>
          </a:p>
          <a:p>
            <a:pPr>
              <a:lnSpc>
                <a:spcPct val="100000"/>
              </a:lnSpc>
              <a:spcBef>
                <a:spcPts val="0"/>
              </a:spcBef>
              <a:spcAft>
                <a:spcPts val="700"/>
              </a:spcAft>
              <a:buNone/>
              <a:defRPr/>
            </a:pPr>
            <a:endParaRPr lang="et-EE" sz="1900" dirty="0" smtClean="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67321" y="179909"/>
            <a:ext cx="7920037" cy="576263"/>
          </a:xfrm>
        </p:spPr>
        <p:txBody>
          <a:bodyPr/>
          <a:lstStyle/>
          <a:p>
            <a:r>
              <a:rPr lang="et-EE" altLang="et-EE" sz="3400" dirty="0" smtClean="0">
                <a:solidFill>
                  <a:srgbClr val="0070C0"/>
                </a:solidFill>
                <a:ea typeface="Tahoma" pitchFamily="34" charset="0"/>
                <a:cs typeface="Arial" charset="0"/>
              </a:rPr>
              <a:t>Jäätmemajanduse toetus (uus toetusliik)</a:t>
            </a:r>
          </a:p>
        </p:txBody>
      </p:sp>
      <p:sp>
        <p:nvSpPr>
          <p:cNvPr id="17411" name="Content Placeholder 2"/>
          <p:cNvSpPr>
            <a:spLocks noGrp="1"/>
          </p:cNvSpPr>
          <p:nvPr>
            <p:ph idx="1"/>
          </p:nvPr>
        </p:nvSpPr>
        <p:spPr>
          <a:xfrm>
            <a:off x="395313" y="827981"/>
            <a:ext cx="8424862" cy="5760640"/>
          </a:xfrm>
        </p:spPr>
        <p:txBody>
          <a:bodyPr/>
          <a:lstStyle/>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Kokku kuivanud saastetasu asendatakse riigieelarvelise toetusega.</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Eesti peab täitma 2020. a EL direktiivi jäätmete ringlusse võtu taset 50% kogu massist. Praegu on suhtarv 32%.</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Tulemusena peab KOVides paranema liigiti kogutud jäätmete % segaolme jäätmete kogu massist.  </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Raha võib kulutada kõikidele jäätmemajanduse tegevustele, mis aitavad kaasa liigiti kogumise % tõusule. Jäätmejaamade kulud (nt lahtioleku aegade pikendamine), avalikud konteinerid, jäätmealane teavitus ja järelevalve.</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Raha jaotamise aluseks on eluruumidega seotud aadressiobjektide arv KOVis.</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Toetuse suurus aadressiobjekti kohta on 2,9 eurot.</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2017. a toetuse saamiseks tingimusi täitma ei pea.</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2018. a edasi toetuse saamiseks peab KOV täitma järgmisi tingimusi: jäätmejaama olemasolu või leping jäätmejaamaga, vastuvõetud jäätmekava ja jäätmehoolduse eeskiri, korraldatud jäätmeveo olemasolu, jäätmeregistri olemasolu.</a:t>
            </a:r>
          </a:p>
          <a:p>
            <a:pPr marL="431800" indent="-323850">
              <a:lnSpc>
                <a:spcPct val="100000"/>
              </a:lnSpc>
              <a:spcBef>
                <a:spcPts val="0"/>
              </a:spcBef>
              <a:spcAft>
                <a:spcPts val="700"/>
              </a:spcAft>
              <a:buFont typeface="Arial" charset="0"/>
              <a:buChar char="•"/>
              <a:defRPr/>
            </a:pPr>
            <a:r>
              <a:rPr lang="et-EE" altLang="et-EE" sz="2000" dirty="0" smtClean="0">
                <a:solidFill>
                  <a:schemeClr val="tx1"/>
                </a:solidFill>
              </a:rPr>
              <a:t>Kui kasvõi 1 tingimus on täitmata, siis toetusraha ei saa.  </a:t>
            </a:r>
            <a:endParaRPr lang="et-EE" sz="1900" dirty="0" smtClean="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1560</Words>
  <Application>Microsoft Office PowerPoint</Application>
  <PresentationFormat>Custom</PresentationFormat>
  <Paragraphs>210</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KOV finantseerimine 2017.a</vt:lpstr>
      <vt:lpstr>Harjumaa KOVide potentsiaal</vt:lpstr>
      <vt:lpstr>KOVide finantseerimine </vt:lpstr>
      <vt:lpstr>KOVide finantseerimine joonis reaalhindades</vt:lpstr>
      <vt:lpstr>KOV toetused  ja maksulised tulud (tuh €) </vt:lpstr>
      <vt:lpstr>Tasandusfondi valemi muudatus</vt:lpstr>
      <vt:lpstr>Kaevandusõiguse tasude uus mudel</vt:lpstr>
      <vt:lpstr>Huvitegevuse toetus (uus toetusliik)</vt:lpstr>
      <vt:lpstr>Jäätmemajanduse toetus (uus toetusliik)</vt:lpstr>
      <vt:lpstr>Puudega laste teenuste toetus (uus toetusliik)</vt:lpstr>
      <vt:lpstr>Investeeringutoetused KOVidele</vt:lpstr>
      <vt:lpstr>KOVide kvoodiraha meetmed</vt:lpstr>
      <vt:lpstr>Ühinemiste toetamine</vt:lpstr>
      <vt:lpstr>Netovõlakoormuse reegel</vt:lpstr>
      <vt:lpstr>Aitäh!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2014-05-22T10:54:41Z</dcterms:created>
  <dcterms:modified xsi:type="dcterms:W3CDTF">2016-10-19T11:24:03Z</dcterms:modified>
</cp:coreProperties>
</file>