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5" r:id="rId3"/>
    <p:sldMasterId id="2147483656" r:id="rId4"/>
    <p:sldMasterId id="2147483657" r:id="rId5"/>
  </p:sldMasterIdLst>
  <p:notesMasterIdLst>
    <p:notesMasterId r:id="rId31"/>
  </p:notesMasterIdLst>
  <p:sldIdLst>
    <p:sldId id="256" r:id="rId6"/>
    <p:sldId id="266" r:id="rId7"/>
    <p:sldId id="269" r:id="rId8"/>
    <p:sldId id="267" r:id="rId9"/>
    <p:sldId id="270" r:id="rId10"/>
    <p:sldId id="259" r:id="rId11"/>
    <p:sldId id="274" r:id="rId12"/>
    <p:sldId id="275" r:id="rId13"/>
    <p:sldId id="277" r:id="rId14"/>
    <p:sldId id="278" r:id="rId15"/>
    <p:sldId id="276" r:id="rId16"/>
    <p:sldId id="273" r:id="rId17"/>
    <p:sldId id="280" r:id="rId18"/>
    <p:sldId id="283" r:id="rId19"/>
    <p:sldId id="282" r:id="rId20"/>
    <p:sldId id="281" r:id="rId21"/>
    <p:sldId id="284" r:id="rId22"/>
    <p:sldId id="279" r:id="rId23"/>
    <p:sldId id="286" r:id="rId24"/>
    <p:sldId id="287" r:id="rId25"/>
    <p:sldId id="288" r:id="rId26"/>
    <p:sldId id="289" r:id="rId27"/>
    <p:sldId id="293" r:id="rId28"/>
    <p:sldId id="291" r:id="rId29"/>
    <p:sldId id="265" r:id="rId30"/>
  </p:sldIdLst>
  <p:sldSz cx="9144000" cy="6858000" type="screen4x3"/>
  <p:notesSz cx="6858000" cy="9144000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7" autoAdjust="0"/>
    <p:restoredTop sz="94660"/>
  </p:normalViewPr>
  <p:slideViewPr>
    <p:cSldViewPr showGuides="1">
      <p:cViewPr varScale="1">
        <p:scale>
          <a:sx n="73" d="100"/>
          <a:sy n="73" d="100"/>
        </p:scale>
        <p:origin x="-1338" y="-102"/>
      </p:cViewPr>
      <p:guideLst>
        <p:guide orient="horz" pos="2160"/>
        <p:guide pos="2880"/>
        <p:guide pos="55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ailid\SA\Yksused\YO\REGREL\REGREL%20eelarve%20koond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ilid\SA\Yksused\Yld\STATISTIKATOOD\REGREL\andmed\ADS\Monitooring\&#220;levaated\15_10%20ADS%20&#252;levaad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ilid\SA\Yksused\Yld\STATISTIKATOOD\REGREL\andmed\ADS\Monitooring\&#220;levaated\15_10%20ADS%20&#252;levaade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failid\SA\Kasutajad\helerin.aar\personal\GRANT\ETU%20anal&#252;&#252;s\etu_anal&#252;&#252;s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ilid\SA\Kasutajad\diana.beltadze\personal\windows\temp\vvexport_812543_k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005312800002291"/>
          <c:y val="6.3634302737023224E-2"/>
          <c:w val="0.79792914747364263"/>
          <c:h val="0.74727293257904981"/>
        </c:manualLayout>
      </c:layout>
      <c:barChart>
        <c:barDir val="bar"/>
        <c:grouping val="stacked"/>
        <c:ser>
          <c:idx val="0"/>
          <c:order val="0"/>
          <c:tx>
            <c:strRef>
              <c:f>Kogukulu!$K$14</c:f>
              <c:strCache>
                <c:ptCount val="1"/>
                <c:pt idx="0">
                  <c:v>Statistikaamet</c:v>
                </c:pt>
              </c:strCache>
            </c:strRef>
          </c:tx>
          <c:spPr>
            <a:solidFill>
              <a:srgbClr val="B22F16"/>
            </a:solidFill>
          </c:spPr>
          <c:dLbls>
            <c:delete val="1"/>
          </c:dLbls>
          <c:cat>
            <c:numRef>
              <c:f>Kogukulu!$J$15:$J$27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Kogukulu!$K$15:$K$27</c:f>
              <c:numCache>
                <c:formatCode>General</c:formatCode>
                <c:ptCount val="13"/>
                <c:pt idx="0">
                  <c:v>3.0000000000000058E-2</c:v>
                </c:pt>
                <c:pt idx="1">
                  <c:v>0.18000000000000024</c:v>
                </c:pt>
                <c:pt idx="2">
                  <c:v>0.5</c:v>
                </c:pt>
                <c:pt idx="3">
                  <c:v>1.1700000000000021</c:v>
                </c:pt>
                <c:pt idx="4">
                  <c:v>1.9200000000000021</c:v>
                </c:pt>
                <c:pt idx="5">
                  <c:v>1.03</c:v>
                </c:pt>
                <c:pt idx="6">
                  <c:v>1.34</c:v>
                </c:pt>
                <c:pt idx="7">
                  <c:v>3.05</c:v>
                </c:pt>
                <c:pt idx="8">
                  <c:v>2.14</c:v>
                </c:pt>
                <c:pt idx="9">
                  <c:v>2.14</c:v>
                </c:pt>
                <c:pt idx="10">
                  <c:v>0.86000000000000065</c:v>
                </c:pt>
                <c:pt idx="11">
                  <c:v>0.86000000000000065</c:v>
                </c:pt>
                <c:pt idx="12">
                  <c:v>0.86000000000000065</c:v>
                </c:pt>
              </c:numCache>
            </c:numRef>
          </c:val>
        </c:ser>
        <c:ser>
          <c:idx val="1"/>
          <c:order val="1"/>
          <c:tx>
            <c:strRef>
              <c:f>Kogukulu!$L$14</c:f>
              <c:strCache>
                <c:ptCount val="1"/>
                <c:pt idx="0">
                  <c:v>Registrid</c:v>
                </c:pt>
              </c:strCache>
            </c:strRef>
          </c:tx>
          <c:spPr>
            <a:solidFill>
              <a:srgbClr val="FDB662"/>
            </a:solidFill>
          </c:spPr>
          <c:dLbls>
            <c:delete val="1"/>
          </c:dLbls>
          <c:cat>
            <c:numRef>
              <c:f>Kogukulu!$J$15:$J$27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Kogukulu!$L$15:$L$27</c:f>
              <c:numCache>
                <c:formatCode>General</c:formatCode>
                <c:ptCount val="13"/>
                <c:pt idx="0">
                  <c:v>0</c:v>
                </c:pt>
                <c:pt idx="1">
                  <c:v>0.1</c:v>
                </c:pt>
                <c:pt idx="2">
                  <c:v>0.43000000000000038</c:v>
                </c:pt>
                <c:pt idx="3">
                  <c:v>0.66000000000000236</c:v>
                </c:pt>
                <c:pt idx="4">
                  <c:v>1.04</c:v>
                </c:pt>
                <c:pt idx="5">
                  <c:v>0</c:v>
                </c:pt>
                <c:pt idx="6">
                  <c:v>2.21</c:v>
                </c:pt>
                <c:pt idx="7">
                  <c:v>0.98</c:v>
                </c:pt>
                <c:pt idx="8">
                  <c:v>1.06</c:v>
                </c:pt>
                <c:pt idx="9">
                  <c:v>1.3900000000000001</c:v>
                </c:pt>
                <c:pt idx="10">
                  <c:v>1.3900000000000001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Val val="1"/>
        </c:dLbls>
        <c:gapWidth val="75"/>
        <c:overlap val="100"/>
        <c:axId val="132178304"/>
        <c:axId val="132179840"/>
      </c:barChart>
      <c:catAx>
        <c:axId val="13217830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et-EE"/>
          </a:p>
        </c:txPr>
        <c:crossAx val="132179840"/>
        <c:crosses val="autoZero"/>
        <c:auto val="1"/>
        <c:lblAlgn val="ctr"/>
        <c:lblOffset val="100"/>
      </c:catAx>
      <c:valAx>
        <c:axId val="132179840"/>
        <c:scaling>
          <c:orientation val="minMax"/>
          <c:max val="4"/>
          <c:min val="0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t-EE"/>
          </a:p>
        </c:txPr>
        <c:crossAx val="132178304"/>
        <c:crosses val="autoZero"/>
        <c:crossBetween val="between"/>
        <c:majorUnit val="1"/>
        <c:minorUnit val="0.2"/>
      </c:valAx>
    </c:plotArea>
    <c:legend>
      <c:legendPos val="t"/>
      <c:layout>
        <c:manualLayout>
          <c:xMode val="edge"/>
          <c:yMode val="edge"/>
          <c:x val="0.61110909329163032"/>
          <c:y val="9.700311076547051E-2"/>
          <c:w val="0.34202169026136636"/>
          <c:h val="0.1228478085768248"/>
        </c:manualLayout>
      </c:layout>
      <c:txPr>
        <a:bodyPr/>
        <a:lstStyle/>
        <a:p>
          <a:pPr>
            <a:defRPr sz="1600"/>
          </a:pPr>
          <a:endParaRPr lang="et-EE"/>
        </a:p>
      </c:txPr>
    </c:legend>
    <c:plotVisOnly val="1"/>
    <c:dispBlanksAs val="gap"/>
  </c:chart>
  <c:txPr>
    <a:bodyPr/>
    <a:lstStyle/>
    <a:p>
      <a:pPr>
        <a:defRPr i="0"/>
      </a:pPr>
      <a:endParaRPr lang="et-EE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barChart>
        <c:barDir val="col"/>
        <c:grouping val="stacked"/>
        <c:ser>
          <c:idx val="0"/>
          <c:order val="0"/>
          <c:tx>
            <c:strRef>
              <c:f>'kõik hooned'!$B$6</c:f>
              <c:strCache>
                <c:ptCount val="1"/>
                <c:pt idx="0">
                  <c:v>ühildatud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et-EE" smtClean="0"/>
                      <a:t>3</a:t>
                    </a:r>
                    <a:r>
                      <a:rPr lang="en-US" smtClean="0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t-EE" smtClean="0"/>
                      <a:t>331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'kõik hooned'!$A$7:$A$8</c:f>
              <c:strCache>
                <c:ptCount val="2"/>
                <c:pt idx="0">
                  <c:v>ETAK</c:v>
                </c:pt>
                <c:pt idx="1">
                  <c:v>EHR</c:v>
                </c:pt>
              </c:strCache>
            </c:strRef>
          </c:cat>
          <c:val>
            <c:numRef>
              <c:f>'kõik hooned'!$B$7:$B$8</c:f>
              <c:numCache>
                <c:formatCode>General</c:formatCode>
                <c:ptCount val="2"/>
                <c:pt idx="0">
                  <c:v>311</c:v>
                </c:pt>
                <c:pt idx="1">
                  <c:v>311</c:v>
                </c:pt>
              </c:numCache>
            </c:numRef>
          </c:val>
        </c:ser>
        <c:ser>
          <c:idx val="1"/>
          <c:order val="1"/>
          <c:tx>
            <c:strRef>
              <c:f>'kõik hooned'!$C$6</c:f>
              <c:strCache>
                <c:ptCount val="1"/>
                <c:pt idx="0">
                  <c:v>ühildamata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4</a:t>
                    </a:r>
                    <a:r>
                      <a:rPr lang="et-EE" smtClean="0"/>
                      <a:t>60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t-EE" sz="2400" smtClean="0"/>
                      <a:t>3</a:t>
                    </a:r>
                    <a:r>
                      <a:rPr lang="et-EE" smtClean="0"/>
                      <a:t>47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t-EE"/>
              </a:p>
            </c:txPr>
            <c:showVal val="1"/>
          </c:dLbls>
          <c:cat>
            <c:strRef>
              <c:f>'kõik hooned'!$A$7:$A$8</c:f>
              <c:strCache>
                <c:ptCount val="2"/>
                <c:pt idx="0">
                  <c:v>ETAK</c:v>
                </c:pt>
                <c:pt idx="1">
                  <c:v>EHR</c:v>
                </c:pt>
              </c:strCache>
            </c:strRef>
          </c:cat>
          <c:val>
            <c:numRef>
              <c:f>'kõik hooned'!$C$7:$C$8</c:f>
              <c:numCache>
                <c:formatCode>#,##0\ _k_r</c:formatCode>
                <c:ptCount val="2"/>
                <c:pt idx="0">
                  <c:v>478</c:v>
                </c:pt>
                <c:pt idx="1">
                  <c:v>362</c:v>
                </c:pt>
              </c:numCache>
            </c:numRef>
          </c:val>
        </c:ser>
        <c:ser>
          <c:idx val="2"/>
          <c:order val="2"/>
          <c:tx>
            <c:strRef>
              <c:f>'kõik hooned'!$D$6</c:f>
              <c:strCache>
                <c:ptCount val="1"/>
                <c:pt idx="0">
                  <c:v>puudub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3600" smtClean="0"/>
                      <a:t>1</a:t>
                    </a:r>
                    <a:r>
                      <a:rPr lang="en-US" smtClean="0"/>
                      <a:t>1</a:t>
                    </a:r>
                    <a:r>
                      <a:rPr lang="et-EE" smtClean="0"/>
                      <a:t>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600"/>
                </a:pPr>
                <a:endParaRPr lang="et-EE"/>
              </a:p>
            </c:txPr>
            <c:showVal val="1"/>
          </c:dLbls>
          <c:cat>
            <c:strRef>
              <c:f>'kõik hooned'!$A$7:$A$8</c:f>
              <c:strCache>
                <c:ptCount val="2"/>
                <c:pt idx="0">
                  <c:v>ETAK</c:v>
                </c:pt>
                <c:pt idx="1">
                  <c:v>EHR</c:v>
                </c:pt>
              </c:strCache>
            </c:strRef>
          </c:cat>
          <c:val>
            <c:numRef>
              <c:f>'kõik hooned'!$D$7:$D$8</c:f>
              <c:numCache>
                <c:formatCode>General</c:formatCode>
                <c:ptCount val="2"/>
                <c:pt idx="1">
                  <c:v>116</c:v>
                </c:pt>
              </c:numCache>
            </c:numRef>
          </c:val>
        </c:ser>
        <c:overlap val="100"/>
        <c:axId val="178966528"/>
        <c:axId val="178968064"/>
      </c:barChart>
      <c:catAx>
        <c:axId val="1789665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800"/>
            </a:pPr>
            <a:endParaRPr lang="et-EE"/>
          </a:p>
        </c:txPr>
        <c:crossAx val="178968064"/>
        <c:crosses val="autoZero"/>
        <c:auto val="1"/>
        <c:lblAlgn val="ctr"/>
        <c:lblOffset val="100"/>
      </c:catAx>
      <c:valAx>
        <c:axId val="178968064"/>
        <c:scaling>
          <c:orientation val="minMax"/>
          <c:max val="800"/>
          <c:min val="0"/>
        </c:scaling>
        <c:axPos val="l"/>
        <c:majorGridlines/>
        <c:numFmt formatCode="General" sourceLinked="1"/>
        <c:tickLblPos val="nextTo"/>
        <c:crossAx val="1789665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t-EE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barChart>
        <c:barDir val="col"/>
        <c:grouping val="stacked"/>
        <c:ser>
          <c:idx val="0"/>
          <c:order val="0"/>
          <c:tx>
            <c:strRef>
              <c:f>'EE hooned'!$B$6</c:f>
              <c:strCache>
                <c:ptCount val="1"/>
                <c:pt idx="0">
                  <c:v>ühildatud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 smtClean="0"/>
                      <a:t>2</a:t>
                    </a:r>
                    <a:r>
                      <a:rPr lang="et-EE" dirty="0" smtClean="0"/>
                      <a:t>42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800" dirty="0" smtClean="0"/>
                      <a:t>2</a:t>
                    </a:r>
                    <a:r>
                      <a:rPr lang="et-EE" dirty="0" smtClean="0"/>
                      <a:t>42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/>
                </a:pPr>
                <a:endParaRPr lang="et-EE"/>
              </a:p>
            </c:txPr>
            <c:showVal val="1"/>
          </c:dLbls>
          <c:cat>
            <c:strRef>
              <c:f>'EE hooned'!$A$7:$A$8</c:f>
              <c:strCache>
                <c:ptCount val="2"/>
                <c:pt idx="0">
                  <c:v>ETAK</c:v>
                </c:pt>
                <c:pt idx="1">
                  <c:v>EHR</c:v>
                </c:pt>
              </c:strCache>
            </c:strRef>
          </c:cat>
          <c:val>
            <c:numRef>
              <c:f>'EE hooned'!$B$7:$B$8</c:f>
              <c:numCache>
                <c:formatCode>General</c:formatCode>
                <c:ptCount val="2"/>
                <c:pt idx="0">
                  <c:v>237</c:v>
                </c:pt>
                <c:pt idx="1">
                  <c:v>237</c:v>
                </c:pt>
              </c:numCache>
            </c:numRef>
          </c:val>
        </c:ser>
        <c:ser>
          <c:idx val="1"/>
          <c:order val="1"/>
          <c:tx>
            <c:strRef>
              <c:f>'EE hooned'!$C$6</c:f>
              <c:strCache>
                <c:ptCount val="1"/>
                <c:pt idx="0">
                  <c:v>ühildamata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t-EE" sz="2400" dirty="0" smtClean="0"/>
                      <a:t>5</a:t>
                    </a:r>
                    <a:r>
                      <a:rPr lang="et-EE" dirty="0" smtClean="0"/>
                      <a:t>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2</a:t>
                    </a:r>
                    <a:r>
                      <a:rPr lang="et-EE" smtClean="0"/>
                      <a:t>1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t-EE"/>
              </a:p>
            </c:txPr>
            <c:showVal val="1"/>
          </c:dLbls>
          <c:cat>
            <c:strRef>
              <c:f>'EE hooned'!$A$7:$A$8</c:f>
              <c:strCache>
                <c:ptCount val="2"/>
                <c:pt idx="0">
                  <c:v>ETAK</c:v>
                </c:pt>
                <c:pt idx="1">
                  <c:v>EHR</c:v>
                </c:pt>
              </c:strCache>
            </c:strRef>
          </c:cat>
          <c:val>
            <c:numRef>
              <c:f>'EE hooned'!$C$7:$C$8</c:f>
              <c:numCache>
                <c:formatCode>#,##0\ _k_r</c:formatCode>
                <c:ptCount val="2"/>
                <c:pt idx="0">
                  <c:v>56</c:v>
                </c:pt>
                <c:pt idx="1">
                  <c:v>26</c:v>
                </c:pt>
              </c:numCache>
            </c:numRef>
          </c:val>
        </c:ser>
        <c:ser>
          <c:idx val="2"/>
          <c:order val="2"/>
          <c:tx>
            <c:strRef>
              <c:f>'EE hooned'!$D$6</c:f>
              <c:strCache>
                <c:ptCount val="1"/>
                <c:pt idx="0">
                  <c:v>puudub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t-EE" sz="1800" dirty="0" smtClean="0"/>
                      <a:t>2</a:t>
                    </a:r>
                    <a:r>
                      <a:rPr lang="et-EE" dirty="0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showVal val="1"/>
          </c:dLbls>
          <c:cat>
            <c:strRef>
              <c:f>'EE hooned'!$A$7:$A$8</c:f>
              <c:strCache>
                <c:ptCount val="2"/>
                <c:pt idx="0">
                  <c:v>ETAK</c:v>
                </c:pt>
                <c:pt idx="1">
                  <c:v>EHR</c:v>
                </c:pt>
              </c:strCache>
            </c:strRef>
          </c:cat>
          <c:val>
            <c:numRef>
              <c:f>'EE hooned'!$D$7:$D$8</c:f>
              <c:numCache>
                <c:formatCode>General</c:formatCode>
                <c:ptCount val="2"/>
                <c:pt idx="1">
                  <c:v>30</c:v>
                </c:pt>
              </c:numCache>
            </c:numRef>
          </c:val>
        </c:ser>
        <c:overlap val="100"/>
        <c:axId val="180647424"/>
        <c:axId val="180648960"/>
      </c:barChart>
      <c:catAx>
        <c:axId val="1806474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3600"/>
            </a:pPr>
            <a:endParaRPr lang="et-EE"/>
          </a:p>
        </c:txPr>
        <c:crossAx val="180648960"/>
        <c:crosses val="autoZero"/>
        <c:auto val="1"/>
        <c:lblAlgn val="ctr"/>
        <c:lblOffset val="100"/>
      </c:catAx>
      <c:valAx>
        <c:axId val="180648960"/>
        <c:scaling>
          <c:orientation val="minMax"/>
          <c:max val="300"/>
          <c:min val="0"/>
        </c:scaling>
        <c:axPos val="l"/>
        <c:majorGridlines/>
        <c:numFmt formatCode="General" sourceLinked="1"/>
        <c:tickLblPos val="nextTo"/>
        <c:crossAx val="1806474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t-EE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t-EE" sz="2000" dirty="0"/>
              <a:t>Elukoha </a:t>
            </a:r>
            <a:r>
              <a:rPr lang="et-EE" sz="2000" baseline="0" dirty="0"/>
              <a:t>erinevuse peamised põhjused</a:t>
            </a:r>
            <a:endParaRPr lang="en-US" sz="2000" dirty="0"/>
          </a:p>
        </c:rich>
      </c:tx>
      <c:layout/>
    </c:title>
    <c:plotArea>
      <c:layout/>
      <c:barChart>
        <c:barDir val="col"/>
        <c:grouping val="clustered"/>
        <c:ser>
          <c:idx val="1"/>
          <c:order val="0"/>
          <c:tx>
            <c:v>%</c:v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et-EE"/>
              </a:p>
            </c:txPr>
            <c:showVal val="1"/>
          </c:dLbls>
          <c:cat>
            <c:strRef>
              <c:f>joonised!$A$3:$A$8</c:f>
              <c:strCache>
                <c:ptCount val="6"/>
                <c:pt idx="0">
                  <c:v>ei pidanud vajalikuks</c:v>
                </c:pt>
                <c:pt idx="1">
                  <c:v>pean praegust elukohta ajutiseks</c:v>
                </c:pt>
                <c:pt idx="2">
                  <c:v>seotud mõne pakutava teenuse või soodustusega</c:v>
                </c:pt>
                <c:pt idx="3">
                  <c:v>see on põhjustatud mõnest takistavast tegurist</c:v>
                </c:pt>
                <c:pt idx="4">
                  <c:v>soovin toetada mõnda muud omavalitsust</c:v>
                </c:pt>
                <c:pt idx="5">
                  <c:v>teadmata</c:v>
                </c:pt>
              </c:strCache>
            </c:strRef>
          </c:cat>
          <c:val>
            <c:numRef>
              <c:f>joonised!$C$3:$C$8</c:f>
              <c:numCache>
                <c:formatCode>General</c:formatCode>
                <c:ptCount val="6"/>
                <c:pt idx="0">
                  <c:v>44</c:v>
                </c:pt>
                <c:pt idx="1">
                  <c:v>35</c:v>
                </c:pt>
                <c:pt idx="2">
                  <c:v>9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axId val="194976000"/>
        <c:axId val="60628992"/>
      </c:barChart>
      <c:catAx>
        <c:axId val="194976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t-EE"/>
          </a:p>
        </c:txPr>
        <c:crossAx val="60628992"/>
        <c:crosses val="autoZero"/>
        <c:auto val="1"/>
        <c:lblAlgn val="ctr"/>
        <c:lblOffset val="100"/>
      </c:catAx>
      <c:valAx>
        <c:axId val="60628992"/>
        <c:scaling>
          <c:orientation val="minMax"/>
        </c:scaling>
        <c:axPos val="l"/>
        <c:majorGridlines/>
        <c:numFmt formatCode="General" sourceLinked="1"/>
        <c:tickLblPos val="nextTo"/>
        <c:crossAx val="1949760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t-EE"/>
        </a:p>
      </c:txPr>
    </c:legend>
    <c:plotVisOnly val="1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Sheet2!$B$17</c:f>
              <c:strCache>
                <c:ptCount val="1"/>
                <c:pt idx="0">
                  <c:v>Osakaal</c:v>
                </c:pt>
              </c:strCache>
            </c:strRef>
          </c:tx>
          <c:cat>
            <c:strRef>
              <c:f>Sheet2!$A$18:$A$31</c:f>
              <c:strCache>
                <c:ptCount val="14"/>
                <c:pt idx="0">
                  <c:v>Ei oska vastata</c:v>
                </c:pt>
                <c:pt idx="1">
                  <c:v>Ressursside_jaotamiseks_riigis</c:v>
                </c:pt>
                <c:pt idx="2">
                  <c:v>investeeringuanalüüsiks</c:v>
                </c:pt>
                <c:pt idx="3">
                  <c:v>Rahvusvahelistele päringutele vastamiseks</c:v>
                </c:pt>
                <c:pt idx="4">
                  <c:v>muuks</c:v>
                </c:pt>
                <c:pt idx="5">
                  <c:v>Ressursside_jaotamiseks_KOVis</c:v>
                </c:pt>
                <c:pt idx="6">
                  <c:v>seaduse_nõuete_täitmiseks</c:v>
                </c:pt>
                <c:pt idx="7">
                  <c:v>Enesetäienduseks</c:v>
                </c:pt>
                <c:pt idx="8">
                  <c:v>Poliitika seireks</c:v>
                </c:pt>
                <c:pt idx="9">
                  <c:v>Teaduseks ja õppetööks</c:v>
                </c:pt>
                <c:pt idx="10">
                  <c:v>Riikide võrdlemiseks</c:v>
                </c:pt>
                <c:pt idx="11">
                  <c:v>lähteolukorra_kirjeldamiseks</c:v>
                </c:pt>
                <c:pt idx="12">
                  <c:v>prognoosi_mõjuanalüüsi_tegemiseks</c:v>
                </c:pt>
                <c:pt idx="13">
                  <c:v>Eesti piirkondade võrdlemiseks</c:v>
                </c:pt>
              </c:strCache>
            </c:strRef>
          </c:cat>
          <c:val>
            <c:numRef>
              <c:f>Sheet2!$B$18:$B$31</c:f>
              <c:numCache>
                <c:formatCode>General</c:formatCode>
                <c:ptCount val="14"/>
                <c:pt idx="0">
                  <c:v>6.5</c:v>
                </c:pt>
                <c:pt idx="1">
                  <c:v>6.9</c:v>
                </c:pt>
                <c:pt idx="2">
                  <c:v>8.7000000000000011</c:v>
                </c:pt>
                <c:pt idx="3">
                  <c:v>8.7000000000000011</c:v>
                </c:pt>
                <c:pt idx="4">
                  <c:v>9.1</c:v>
                </c:pt>
                <c:pt idx="5">
                  <c:v>11.3</c:v>
                </c:pt>
                <c:pt idx="6">
                  <c:v>14.7</c:v>
                </c:pt>
                <c:pt idx="7">
                  <c:v>15.2</c:v>
                </c:pt>
                <c:pt idx="8">
                  <c:v>22.9</c:v>
                </c:pt>
                <c:pt idx="9">
                  <c:v>28.1</c:v>
                </c:pt>
                <c:pt idx="10">
                  <c:v>30.7</c:v>
                </c:pt>
                <c:pt idx="11">
                  <c:v>31.2</c:v>
                </c:pt>
                <c:pt idx="12">
                  <c:v>37.200000000000003</c:v>
                </c:pt>
                <c:pt idx="13">
                  <c:v>69.3</c:v>
                </c:pt>
              </c:numCache>
            </c:numRef>
          </c:val>
        </c:ser>
        <c:axId val="60642048"/>
        <c:axId val="60643584"/>
      </c:barChart>
      <c:catAx>
        <c:axId val="60642048"/>
        <c:scaling>
          <c:orientation val="minMax"/>
        </c:scaling>
        <c:axPos val="l"/>
        <c:tickLblPos val="nextTo"/>
        <c:crossAx val="60643584"/>
        <c:crosses val="autoZero"/>
        <c:auto val="1"/>
        <c:lblAlgn val="ctr"/>
        <c:lblOffset val="100"/>
      </c:catAx>
      <c:valAx>
        <c:axId val="60643584"/>
        <c:scaling>
          <c:orientation val="minMax"/>
        </c:scaling>
        <c:axPos val="b"/>
        <c:majorGridlines/>
        <c:numFmt formatCode="General" sourceLinked="1"/>
        <c:tickLblPos val="nextTo"/>
        <c:crossAx val="606420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t-EE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title>
      <c:tx>
        <c:rich>
          <a:bodyPr/>
          <a:lstStyle/>
          <a:p>
            <a:pPr>
              <a:defRPr/>
            </a:pPr>
            <a:r>
              <a:rPr lang="en-US"/>
              <a:t>Tunnuste töökoha asukoht ja ametiala vajalikkus KOV tasemel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2519362499042458E-2"/>
          <c:y val="0.12620842914760341"/>
          <c:w val="0.53888888888888964"/>
          <c:h val="0.89814814814814814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et-EE"/>
              </a:p>
            </c:txPr>
            <c:dLblPos val="inEnd"/>
            <c:showPercent val="1"/>
            <c:showLeaderLines val="1"/>
          </c:dLbls>
          <c:cat>
            <c:strRef>
              <c:f>amet_töökoha_asukoht!$A$18:$A$21</c:f>
              <c:strCache>
                <c:ptCount val="4"/>
                <c:pt idx="0">
                  <c:v>Ei ole vajalik</c:v>
                </c:pt>
                <c:pt idx="1">
                  <c:v>Ainult töökoha asukoht on vajalik</c:v>
                </c:pt>
                <c:pt idx="2">
                  <c:v>Ainult ametiala on vajalik</c:v>
                </c:pt>
                <c:pt idx="3">
                  <c:v>Nii töökoha asukoht kui ametiala on vajalikud</c:v>
                </c:pt>
              </c:strCache>
            </c:strRef>
          </c:cat>
          <c:val>
            <c:numRef>
              <c:f>amet_töökoha_asukoht!$B$18:$B$21</c:f>
              <c:numCache>
                <c:formatCode>General</c:formatCode>
                <c:ptCount val="4"/>
                <c:pt idx="0">
                  <c:v>72</c:v>
                </c:pt>
                <c:pt idx="1">
                  <c:v>33</c:v>
                </c:pt>
                <c:pt idx="2">
                  <c:v>11</c:v>
                </c:pt>
                <c:pt idx="3">
                  <c:v>114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et-EE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26D32-D143-4ACA-A9E0-E34482E8753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F3DA1415-401C-4EFB-8EF5-66DAC054B473}">
      <dgm:prSet phldrT="[Text]" custT="1"/>
      <dgm:spPr/>
      <dgm:t>
        <a:bodyPr/>
        <a:lstStyle/>
        <a:p>
          <a:r>
            <a:rPr lang="et-EE" sz="2800" b="1" dirty="0" smtClean="0">
              <a:solidFill>
                <a:schemeClr val="tx1"/>
              </a:solidFill>
            </a:rPr>
            <a:t>Tegelikud elukoha andmed erinevad registreeritud andmetest</a:t>
          </a:r>
          <a:endParaRPr lang="et-EE" sz="2800" b="1" dirty="0">
            <a:solidFill>
              <a:schemeClr val="tx1"/>
            </a:solidFill>
          </a:endParaRPr>
        </a:p>
      </dgm:t>
    </dgm:pt>
    <dgm:pt modelId="{733A40FF-1C4F-40E9-8E54-40A889E24A3C}" type="parTrans" cxnId="{60A6C364-D856-4850-A52C-FDF51223B90F}">
      <dgm:prSet/>
      <dgm:spPr/>
      <dgm:t>
        <a:bodyPr/>
        <a:lstStyle/>
        <a:p>
          <a:endParaRPr lang="et-EE"/>
        </a:p>
      </dgm:t>
    </dgm:pt>
    <dgm:pt modelId="{3B5FF5D6-AB5D-4A10-AE12-028F109FB258}" type="sibTrans" cxnId="{60A6C364-D856-4850-A52C-FDF51223B90F}">
      <dgm:prSet/>
      <dgm:spPr/>
      <dgm:t>
        <a:bodyPr/>
        <a:lstStyle/>
        <a:p>
          <a:endParaRPr lang="et-EE"/>
        </a:p>
      </dgm:t>
    </dgm:pt>
    <dgm:pt modelId="{67C5FE06-1160-4E2B-B259-C722D06C13CE}">
      <dgm:prSet phldrT="[Text]"/>
      <dgm:spPr/>
      <dgm:t>
        <a:bodyPr/>
        <a:lstStyle/>
        <a:p>
          <a:r>
            <a:rPr lang="et-EE" dirty="0" smtClean="0"/>
            <a:t>Ei saa moodustada õigesti leibkonda</a:t>
          </a:r>
          <a:endParaRPr lang="et-EE" dirty="0"/>
        </a:p>
      </dgm:t>
    </dgm:pt>
    <dgm:pt modelId="{B33B033A-6F35-4829-B7F6-B3B7EA7475D2}" type="parTrans" cxnId="{1B1D9625-7DEB-40D2-BD9E-71E3B02615DF}">
      <dgm:prSet/>
      <dgm:spPr/>
      <dgm:t>
        <a:bodyPr/>
        <a:lstStyle/>
        <a:p>
          <a:endParaRPr lang="et-EE"/>
        </a:p>
      </dgm:t>
    </dgm:pt>
    <dgm:pt modelId="{C09F0EB7-F27F-43D7-9686-D6C433346EC2}" type="sibTrans" cxnId="{1B1D9625-7DEB-40D2-BD9E-71E3B02615DF}">
      <dgm:prSet/>
      <dgm:spPr/>
      <dgm:t>
        <a:bodyPr/>
        <a:lstStyle/>
        <a:p>
          <a:endParaRPr lang="et-EE"/>
        </a:p>
      </dgm:t>
    </dgm:pt>
    <dgm:pt modelId="{EDA0DAE4-5AD6-4417-BB83-00E8F536FABA}">
      <dgm:prSet phldrT="[Text]"/>
      <dgm:spPr/>
      <dgm:t>
        <a:bodyPr/>
        <a:lstStyle/>
        <a:p>
          <a:r>
            <a:rPr lang="et-EE" dirty="0" smtClean="0"/>
            <a:t>Leibkonna struktuur paigast ära</a:t>
          </a:r>
          <a:endParaRPr lang="et-EE" dirty="0"/>
        </a:p>
      </dgm:t>
    </dgm:pt>
    <dgm:pt modelId="{1AA7E4DA-64B9-4362-9ACC-A22FFF887222}" type="parTrans" cxnId="{45399E5B-8802-4C40-B833-431CECDDFB04}">
      <dgm:prSet/>
      <dgm:spPr/>
      <dgm:t>
        <a:bodyPr/>
        <a:lstStyle/>
        <a:p>
          <a:endParaRPr lang="et-EE"/>
        </a:p>
      </dgm:t>
    </dgm:pt>
    <dgm:pt modelId="{8966DE84-BBE5-4E75-ADEC-95D0C42B54B2}" type="sibTrans" cxnId="{45399E5B-8802-4C40-B833-431CECDDFB04}">
      <dgm:prSet/>
      <dgm:spPr/>
      <dgm:t>
        <a:bodyPr/>
        <a:lstStyle/>
        <a:p>
          <a:endParaRPr lang="et-EE"/>
        </a:p>
      </dgm:t>
    </dgm:pt>
    <dgm:pt modelId="{E80C0E43-5754-4E0A-8C5B-CA535DFC8E66}">
      <dgm:prSet phldrT="[Text]"/>
      <dgm:spPr/>
      <dgm:t>
        <a:bodyPr/>
        <a:lstStyle/>
        <a:p>
          <a:r>
            <a:rPr lang="et-EE" dirty="0" smtClean="0"/>
            <a:t>Tekib palju üksikvanematega leibkondi</a:t>
          </a:r>
          <a:endParaRPr lang="et-EE" dirty="0"/>
        </a:p>
      </dgm:t>
    </dgm:pt>
    <dgm:pt modelId="{6E1856CB-B10C-460C-AA05-6807786B390B}" type="parTrans" cxnId="{CF924269-2377-46DB-A110-968C250A65F9}">
      <dgm:prSet/>
      <dgm:spPr/>
      <dgm:t>
        <a:bodyPr/>
        <a:lstStyle/>
        <a:p>
          <a:endParaRPr lang="et-EE"/>
        </a:p>
      </dgm:t>
    </dgm:pt>
    <dgm:pt modelId="{FB34EE38-913F-4FA0-B7F8-233F926F8F0C}" type="sibTrans" cxnId="{CF924269-2377-46DB-A110-968C250A65F9}">
      <dgm:prSet/>
      <dgm:spPr/>
      <dgm:t>
        <a:bodyPr/>
        <a:lstStyle/>
        <a:p>
          <a:endParaRPr lang="et-EE"/>
        </a:p>
      </dgm:t>
    </dgm:pt>
    <dgm:pt modelId="{976837BB-3AC1-4DDA-BB8C-0EE7D0A4EEDA}">
      <dgm:prSet phldrT="[Text]"/>
      <dgm:spPr/>
      <dgm:t>
        <a:bodyPr/>
        <a:lstStyle/>
        <a:p>
          <a:r>
            <a:rPr lang="et-EE" dirty="0" smtClean="0"/>
            <a:t>Ekslik rände info</a:t>
          </a:r>
          <a:endParaRPr lang="et-EE" dirty="0"/>
        </a:p>
      </dgm:t>
    </dgm:pt>
    <dgm:pt modelId="{716FBA00-8EFD-430D-806E-A9FFE1770451}" type="parTrans" cxnId="{87F6EEA5-46E6-4B30-95E2-9A95B1695327}">
      <dgm:prSet/>
      <dgm:spPr/>
      <dgm:t>
        <a:bodyPr/>
        <a:lstStyle/>
        <a:p>
          <a:endParaRPr lang="et-EE"/>
        </a:p>
      </dgm:t>
    </dgm:pt>
    <dgm:pt modelId="{2B77C490-2E9A-4A3B-8FF7-1B92808AF724}" type="sibTrans" cxnId="{87F6EEA5-46E6-4B30-95E2-9A95B1695327}">
      <dgm:prSet/>
      <dgm:spPr/>
      <dgm:t>
        <a:bodyPr/>
        <a:lstStyle/>
        <a:p>
          <a:endParaRPr lang="et-EE"/>
        </a:p>
      </dgm:t>
    </dgm:pt>
    <dgm:pt modelId="{3ACB86BE-2761-422B-BF2B-850EC3E7366F}">
      <dgm:prSet phldrT="[Text]"/>
      <dgm:spPr/>
      <dgm:t>
        <a:bodyPr/>
        <a:lstStyle/>
        <a:p>
          <a:r>
            <a:rPr lang="et-EE" dirty="0" smtClean="0"/>
            <a:t>Anomaaliad sise-ja välisrändes</a:t>
          </a:r>
          <a:endParaRPr lang="et-EE" dirty="0"/>
        </a:p>
      </dgm:t>
    </dgm:pt>
    <dgm:pt modelId="{C8E2469A-DA0D-4995-ADB2-FF0DF1E666E7}" type="parTrans" cxnId="{94140BE2-9E66-43D2-95DD-2BDDE52D9B4A}">
      <dgm:prSet/>
      <dgm:spPr/>
      <dgm:t>
        <a:bodyPr/>
        <a:lstStyle/>
        <a:p>
          <a:endParaRPr lang="et-EE"/>
        </a:p>
      </dgm:t>
    </dgm:pt>
    <dgm:pt modelId="{B6E824A3-8C1A-4EE8-AE3F-763709D74DFC}" type="sibTrans" cxnId="{94140BE2-9E66-43D2-95DD-2BDDE52D9B4A}">
      <dgm:prSet/>
      <dgm:spPr/>
      <dgm:t>
        <a:bodyPr/>
        <a:lstStyle/>
        <a:p>
          <a:endParaRPr lang="et-EE"/>
        </a:p>
      </dgm:t>
    </dgm:pt>
    <dgm:pt modelId="{2186A111-FBDB-4BDA-B4D5-63A4F54C8A40}" type="pres">
      <dgm:prSet presAssocID="{93D26D32-D143-4ACA-A9E0-E34482E875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t-EE"/>
        </a:p>
      </dgm:t>
    </dgm:pt>
    <dgm:pt modelId="{746805E7-EA2C-403E-8CEF-EDC3066BCF38}" type="pres">
      <dgm:prSet presAssocID="{F3DA1415-401C-4EFB-8EF5-66DAC054B473}" presName="hierRoot1" presStyleCnt="0"/>
      <dgm:spPr/>
    </dgm:pt>
    <dgm:pt modelId="{78D2FEF8-A1E5-45FC-A55F-FBA212F5F66F}" type="pres">
      <dgm:prSet presAssocID="{F3DA1415-401C-4EFB-8EF5-66DAC054B473}" presName="composite" presStyleCnt="0"/>
      <dgm:spPr/>
    </dgm:pt>
    <dgm:pt modelId="{DF25B2A9-11B2-4820-8279-5EE0DFC6AD11}" type="pres">
      <dgm:prSet presAssocID="{F3DA1415-401C-4EFB-8EF5-66DAC054B473}" presName="background" presStyleLbl="node0" presStyleIdx="0" presStyleCnt="1"/>
      <dgm:spPr/>
    </dgm:pt>
    <dgm:pt modelId="{40D5FC3F-6074-416F-BA38-F204CCAD2E69}" type="pres">
      <dgm:prSet presAssocID="{F3DA1415-401C-4EFB-8EF5-66DAC054B473}" presName="text" presStyleLbl="fgAcc0" presStyleIdx="0" presStyleCnt="1" custScaleX="400708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5AA2C157-5A8B-461E-B01B-D0E22019FEAD}" type="pres">
      <dgm:prSet presAssocID="{F3DA1415-401C-4EFB-8EF5-66DAC054B473}" presName="hierChild2" presStyleCnt="0"/>
      <dgm:spPr/>
    </dgm:pt>
    <dgm:pt modelId="{4F238E95-B8DC-42F7-BE2D-316EE109E425}" type="pres">
      <dgm:prSet presAssocID="{B33B033A-6F35-4829-B7F6-B3B7EA7475D2}" presName="Name10" presStyleLbl="parChTrans1D2" presStyleIdx="0" presStyleCnt="2"/>
      <dgm:spPr/>
      <dgm:t>
        <a:bodyPr/>
        <a:lstStyle/>
        <a:p>
          <a:endParaRPr lang="et-EE"/>
        </a:p>
      </dgm:t>
    </dgm:pt>
    <dgm:pt modelId="{8516080B-AA2A-4354-A168-FC715F5EF71E}" type="pres">
      <dgm:prSet presAssocID="{67C5FE06-1160-4E2B-B259-C722D06C13CE}" presName="hierRoot2" presStyleCnt="0"/>
      <dgm:spPr/>
    </dgm:pt>
    <dgm:pt modelId="{50DDEDF8-B1E1-44FA-A711-ABA6E7BC9BDE}" type="pres">
      <dgm:prSet presAssocID="{67C5FE06-1160-4E2B-B259-C722D06C13CE}" presName="composite2" presStyleCnt="0"/>
      <dgm:spPr/>
    </dgm:pt>
    <dgm:pt modelId="{3D8EB9C1-B1E9-458E-841B-238C8F06EE7D}" type="pres">
      <dgm:prSet presAssocID="{67C5FE06-1160-4E2B-B259-C722D06C13CE}" presName="background2" presStyleLbl="node2" presStyleIdx="0" presStyleCnt="2"/>
      <dgm:spPr/>
    </dgm:pt>
    <dgm:pt modelId="{5DE6B547-642F-4935-B569-7A993A96747A}" type="pres">
      <dgm:prSet presAssocID="{67C5FE06-1160-4E2B-B259-C722D06C13C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DD9A7416-F4D5-4C95-9588-331B71D0CF46}" type="pres">
      <dgm:prSet presAssocID="{67C5FE06-1160-4E2B-B259-C722D06C13CE}" presName="hierChild3" presStyleCnt="0"/>
      <dgm:spPr/>
    </dgm:pt>
    <dgm:pt modelId="{24F06350-EAFB-476D-BB98-12157450B931}" type="pres">
      <dgm:prSet presAssocID="{1AA7E4DA-64B9-4362-9ACC-A22FFF887222}" presName="Name17" presStyleLbl="parChTrans1D3" presStyleIdx="0" presStyleCnt="3"/>
      <dgm:spPr/>
      <dgm:t>
        <a:bodyPr/>
        <a:lstStyle/>
        <a:p>
          <a:endParaRPr lang="et-EE"/>
        </a:p>
      </dgm:t>
    </dgm:pt>
    <dgm:pt modelId="{A7B3D99C-6121-4E6C-B438-CD267AB87FF2}" type="pres">
      <dgm:prSet presAssocID="{EDA0DAE4-5AD6-4417-BB83-00E8F536FABA}" presName="hierRoot3" presStyleCnt="0"/>
      <dgm:spPr/>
    </dgm:pt>
    <dgm:pt modelId="{789349A2-0D8E-446A-8E50-5B6319F9FB99}" type="pres">
      <dgm:prSet presAssocID="{EDA0DAE4-5AD6-4417-BB83-00E8F536FABA}" presName="composite3" presStyleCnt="0"/>
      <dgm:spPr/>
    </dgm:pt>
    <dgm:pt modelId="{C1B93A03-BD80-4A37-A91E-E95003DDEA37}" type="pres">
      <dgm:prSet presAssocID="{EDA0DAE4-5AD6-4417-BB83-00E8F536FABA}" presName="background3" presStyleLbl="node3" presStyleIdx="0" presStyleCnt="3"/>
      <dgm:spPr/>
    </dgm:pt>
    <dgm:pt modelId="{2A6A3CEE-E328-4429-9B07-C1296C027461}" type="pres">
      <dgm:prSet presAssocID="{EDA0DAE4-5AD6-4417-BB83-00E8F536FAB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91A702D7-51F8-4078-8208-461DF2216485}" type="pres">
      <dgm:prSet presAssocID="{EDA0DAE4-5AD6-4417-BB83-00E8F536FABA}" presName="hierChild4" presStyleCnt="0"/>
      <dgm:spPr/>
    </dgm:pt>
    <dgm:pt modelId="{0550CF24-E763-4420-A408-116452A3C4DE}" type="pres">
      <dgm:prSet presAssocID="{6E1856CB-B10C-460C-AA05-6807786B390B}" presName="Name17" presStyleLbl="parChTrans1D3" presStyleIdx="1" presStyleCnt="3"/>
      <dgm:spPr/>
      <dgm:t>
        <a:bodyPr/>
        <a:lstStyle/>
        <a:p>
          <a:endParaRPr lang="et-EE"/>
        </a:p>
      </dgm:t>
    </dgm:pt>
    <dgm:pt modelId="{11D1AB19-F34D-4625-A335-9DBE72946722}" type="pres">
      <dgm:prSet presAssocID="{E80C0E43-5754-4E0A-8C5B-CA535DFC8E66}" presName="hierRoot3" presStyleCnt="0"/>
      <dgm:spPr/>
    </dgm:pt>
    <dgm:pt modelId="{BA5E96A1-A784-448E-883B-CB1D158D1B59}" type="pres">
      <dgm:prSet presAssocID="{E80C0E43-5754-4E0A-8C5B-CA535DFC8E66}" presName="composite3" presStyleCnt="0"/>
      <dgm:spPr/>
    </dgm:pt>
    <dgm:pt modelId="{6A4B431B-B92C-4B65-9CD7-DD3804F9C1A0}" type="pres">
      <dgm:prSet presAssocID="{E80C0E43-5754-4E0A-8C5B-CA535DFC8E66}" presName="background3" presStyleLbl="node3" presStyleIdx="1" presStyleCnt="3"/>
      <dgm:spPr/>
    </dgm:pt>
    <dgm:pt modelId="{7114D271-5941-4EC5-B3F8-25C1843B2FA0}" type="pres">
      <dgm:prSet presAssocID="{E80C0E43-5754-4E0A-8C5B-CA535DFC8E6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4D02CB67-E321-4632-AF2B-CA1EE31B5F51}" type="pres">
      <dgm:prSet presAssocID="{E80C0E43-5754-4E0A-8C5B-CA535DFC8E66}" presName="hierChild4" presStyleCnt="0"/>
      <dgm:spPr/>
    </dgm:pt>
    <dgm:pt modelId="{C2DBE42E-D86F-4171-A083-17B09250E324}" type="pres">
      <dgm:prSet presAssocID="{716FBA00-8EFD-430D-806E-A9FFE1770451}" presName="Name10" presStyleLbl="parChTrans1D2" presStyleIdx="1" presStyleCnt="2"/>
      <dgm:spPr/>
      <dgm:t>
        <a:bodyPr/>
        <a:lstStyle/>
        <a:p>
          <a:endParaRPr lang="et-EE"/>
        </a:p>
      </dgm:t>
    </dgm:pt>
    <dgm:pt modelId="{53C65216-FE67-41E5-94FA-B14E924235D8}" type="pres">
      <dgm:prSet presAssocID="{976837BB-3AC1-4DDA-BB8C-0EE7D0A4EEDA}" presName="hierRoot2" presStyleCnt="0"/>
      <dgm:spPr/>
    </dgm:pt>
    <dgm:pt modelId="{9B0764D6-D953-47E7-B04A-D864E44A2FD5}" type="pres">
      <dgm:prSet presAssocID="{976837BB-3AC1-4DDA-BB8C-0EE7D0A4EEDA}" presName="composite2" presStyleCnt="0"/>
      <dgm:spPr/>
    </dgm:pt>
    <dgm:pt modelId="{A90DB0FC-9A3D-41F2-A287-CF03AACD99E4}" type="pres">
      <dgm:prSet presAssocID="{976837BB-3AC1-4DDA-BB8C-0EE7D0A4EEDA}" presName="background2" presStyleLbl="node2" presStyleIdx="1" presStyleCnt="2"/>
      <dgm:spPr/>
    </dgm:pt>
    <dgm:pt modelId="{97F55636-218F-4900-9E33-A8437B3421E9}" type="pres">
      <dgm:prSet presAssocID="{976837BB-3AC1-4DDA-BB8C-0EE7D0A4EED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61649B7A-1B71-4188-8E89-E111EDB84F75}" type="pres">
      <dgm:prSet presAssocID="{976837BB-3AC1-4DDA-BB8C-0EE7D0A4EEDA}" presName="hierChild3" presStyleCnt="0"/>
      <dgm:spPr/>
    </dgm:pt>
    <dgm:pt modelId="{8BCBC568-6457-4348-943A-8F990FE009DA}" type="pres">
      <dgm:prSet presAssocID="{C8E2469A-DA0D-4995-ADB2-FF0DF1E666E7}" presName="Name17" presStyleLbl="parChTrans1D3" presStyleIdx="2" presStyleCnt="3"/>
      <dgm:spPr/>
      <dgm:t>
        <a:bodyPr/>
        <a:lstStyle/>
        <a:p>
          <a:endParaRPr lang="et-EE"/>
        </a:p>
      </dgm:t>
    </dgm:pt>
    <dgm:pt modelId="{71BF6F55-95D7-401E-9430-E24D02797108}" type="pres">
      <dgm:prSet presAssocID="{3ACB86BE-2761-422B-BF2B-850EC3E7366F}" presName="hierRoot3" presStyleCnt="0"/>
      <dgm:spPr/>
    </dgm:pt>
    <dgm:pt modelId="{767CD6E8-0E01-4D7A-B574-1BA9B14A81C6}" type="pres">
      <dgm:prSet presAssocID="{3ACB86BE-2761-422B-BF2B-850EC3E7366F}" presName="composite3" presStyleCnt="0"/>
      <dgm:spPr/>
    </dgm:pt>
    <dgm:pt modelId="{A7E87C60-531F-4EED-B648-55C470089F3B}" type="pres">
      <dgm:prSet presAssocID="{3ACB86BE-2761-422B-BF2B-850EC3E7366F}" presName="background3" presStyleLbl="node3" presStyleIdx="2" presStyleCnt="3"/>
      <dgm:spPr/>
    </dgm:pt>
    <dgm:pt modelId="{6D27BA13-230C-4251-8228-7EAC3E2BFED6}" type="pres">
      <dgm:prSet presAssocID="{3ACB86BE-2761-422B-BF2B-850EC3E7366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93C0F17B-1A1F-4BCE-8004-B41DF2B21619}" type="pres">
      <dgm:prSet presAssocID="{3ACB86BE-2761-422B-BF2B-850EC3E7366F}" presName="hierChild4" presStyleCnt="0"/>
      <dgm:spPr/>
    </dgm:pt>
  </dgm:ptLst>
  <dgm:cxnLst>
    <dgm:cxn modelId="{45038D73-34FC-4039-B536-10FF43CE1A78}" type="presOf" srcId="{E80C0E43-5754-4E0A-8C5B-CA535DFC8E66}" destId="{7114D271-5941-4EC5-B3F8-25C1843B2FA0}" srcOrd="0" destOrd="0" presId="urn:microsoft.com/office/officeart/2005/8/layout/hierarchy1"/>
    <dgm:cxn modelId="{66D9E38C-88C5-47B9-95C4-C37C2D180668}" type="presOf" srcId="{C8E2469A-DA0D-4995-ADB2-FF0DF1E666E7}" destId="{8BCBC568-6457-4348-943A-8F990FE009DA}" srcOrd="0" destOrd="0" presId="urn:microsoft.com/office/officeart/2005/8/layout/hierarchy1"/>
    <dgm:cxn modelId="{536849B3-BBC9-41D3-8173-C840300FEF10}" type="presOf" srcId="{1AA7E4DA-64B9-4362-9ACC-A22FFF887222}" destId="{24F06350-EAFB-476D-BB98-12157450B931}" srcOrd="0" destOrd="0" presId="urn:microsoft.com/office/officeart/2005/8/layout/hierarchy1"/>
    <dgm:cxn modelId="{1B1D9625-7DEB-40D2-BD9E-71E3B02615DF}" srcId="{F3DA1415-401C-4EFB-8EF5-66DAC054B473}" destId="{67C5FE06-1160-4E2B-B259-C722D06C13CE}" srcOrd="0" destOrd="0" parTransId="{B33B033A-6F35-4829-B7F6-B3B7EA7475D2}" sibTransId="{C09F0EB7-F27F-43D7-9686-D6C433346EC2}"/>
    <dgm:cxn modelId="{60A6C364-D856-4850-A52C-FDF51223B90F}" srcId="{93D26D32-D143-4ACA-A9E0-E34482E8753F}" destId="{F3DA1415-401C-4EFB-8EF5-66DAC054B473}" srcOrd="0" destOrd="0" parTransId="{733A40FF-1C4F-40E9-8E54-40A889E24A3C}" sibTransId="{3B5FF5D6-AB5D-4A10-AE12-028F109FB258}"/>
    <dgm:cxn modelId="{A0D31FC0-A510-4738-BB15-6DCE7FE27F2B}" type="presOf" srcId="{EDA0DAE4-5AD6-4417-BB83-00E8F536FABA}" destId="{2A6A3CEE-E328-4429-9B07-C1296C027461}" srcOrd="0" destOrd="0" presId="urn:microsoft.com/office/officeart/2005/8/layout/hierarchy1"/>
    <dgm:cxn modelId="{BD3A6F84-D958-4E3B-BA79-E5F5ACFAD477}" type="presOf" srcId="{3ACB86BE-2761-422B-BF2B-850EC3E7366F}" destId="{6D27BA13-230C-4251-8228-7EAC3E2BFED6}" srcOrd="0" destOrd="0" presId="urn:microsoft.com/office/officeart/2005/8/layout/hierarchy1"/>
    <dgm:cxn modelId="{08E346E0-2006-4A2B-BAB7-05F076F942B3}" type="presOf" srcId="{F3DA1415-401C-4EFB-8EF5-66DAC054B473}" destId="{40D5FC3F-6074-416F-BA38-F204CCAD2E69}" srcOrd="0" destOrd="0" presId="urn:microsoft.com/office/officeart/2005/8/layout/hierarchy1"/>
    <dgm:cxn modelId="{43DE8215-4DE2-4EBA-AED7-3022DC20A1B9}" type="presOf" srcId="{716FBA00-8EFD-430D-806E-A9FFE1770451}" destId="{C2DBE42E-D86F-4171-A083-17B09250E324}" srcOrd="0" destOrd="0" presId="urn:microsoft.com/office/officeart/2005/8/layout/hierarchy1"/>
    <dgm:cxn modelId="{87F6EEA5-46E6-4B30-95E2-9A95B1695327}" srcId="{F3DA1415-401C-4EFB-8EF5-66DAC054B473}" destId="{976837BB-3AC1-4DDA-BB8C-0EE7D0A4EEDA}" srcOrd="1" destOrd="0" parTransId="{716FBA00-8EFD-430D-806E-A9FFE1770451}" sibTransId="{2B77C490-2E9A-4A3B-8FF7-1B92808AF724}"/>
    <dgm:cxn modelId="{C584F64D-5F86-4198-B902-85F0237A5DA2}" type="presOf" srcId="{67C5FE06-1160-4E2B-B259-C722D06C13CE}" destId="{5DE6B547-642F-4935-B569-7A993A96747A}" srcOrd="0" destOrd="0" presId="urn:microsoft.com/office/officeart/2005/8/layout/hierarchy1"/>
    <dgm:cxn modelId="{45399E5B-8802-4C40-B833-431CECDDFB04}" srcId="{67C5FE06-1160-4E2B-B259-C722D06C13CE}" destId="{EDA0DAE4-5AD6-4417-BB83-00E8F536FABA}" srcOrd="0" destOrd="0" parTransId="{1AA7E4DA-64B9-4362-9ACC-A22FFF887222}" sibTransId="{8966DE84-BBE5-4E75-ADEC-95D0C42B54B2}"/>
    <dgm:cxn modelId="{5BCF4E2D-1805-4FD8-9BD6-3EC53B3B326B}" type="presOf" srcId="{976837BB-3AC1-4DDA-BB8C-0EE7D0A4EEDA}" destId="{97F55636-218F-4900-9E33-A8437B3421E9}" srcOrd="0" destOrd="0" presId="urn:microsoft.com/office/officeart/2005/8/layout/hierarchy1"/>
    <dgm:cxn modelId="{0458D082-BC54-4D08-8062-4C3948BD956D}" type="presOf" srcId="{B33B033A-6F35-4829-B7F6-B3B7EA7475D2}" destId="{4F238E95-B8DC-42F7-BE2D-316EE109E425}" srcOrd="0" destOrd="0" presId="urn:microsoft.com/office/officeart/2005/8/layout/hierarchy1"/>
    <dgm:cxn modelId="{CF924269-2377-46DB-A110-968C250A65F9}" srcId="{67C5FE06-1160-4E2B-B259-C722D06C13CE}" destId="{E80C0E43-5754-4E0A-8C5B-CA535DFC8E66}" srcOrd="1" destOrd="0" parTransId="{6E1856CB-B10C-460C-AA05-6807786B390B}" sibTransId="{FB34EE38-913F-4FA0-B7F8-233F926F8F0C}"/>
    <dgm:cxn modelId="{DDD72B94-F294-4CDA-8F8F-E97171BB3533}" type="presOf" srcId="{6E1856CB-B10C-460C-AA05-6807786B390B}" destId="{0550CF24-E763-4420-A408-116452A3C4DE}" srcOrd="0" destOrd="0" presId="urn:microsoft.com/office/officeart/2005/8/layout/hierarchy1"/>
    <dgm:cxn modelId="{A8B59E94-61B5-4D75-8BA1-39B6860165D6}" type="presOf" srcId="{93D26D32-D143-4ACA-A9E0-E34482E8753F}" destId="{2186A111-FBDB-4BDA-B4D5-63A4F54C8A40}" srcOrd="0" destOrd="0" presId="urn:microsoft.com/office/officeart/2005/8/layout/hierarchy1"/>
    <dgm:cxn modelId="{94140BE2-9E66-43D2-95DD-2BDDE52D9B4A}" srcId="{976837BB-3AC1-4DDA-BB8C-0EE7D0A4EEDA}" destId="{3ACB86BE-2761-422B-BF2B-850EC3E7366F}" srcOrd="0" destOrd="0" parTransId="{C8E2469A-DA0D-4995-ADB2-FF0DF1E666E7}" sibTransId="{B6E824A3-8C1A-4EE8-AE3F-763709D74DFC}"/>
    <dgm:cxn modelId="{410E9AB6-A01B-43C4-B18A-D7E0F4F3A6A2}" type="presParOf" srcId="{2186A111-FBDB-4BDA-B4D5-63A4F54C8A40}" destId="{746805E7-EA2C-403E-8CEF-EDC3066BCF38}" srcOrd="0" destOrd="0" presId="urn:microsoft.com/office/officeart/2005/8/layout/hierarchy1"/>
    <dgm:cxn modelId="{45B184C8-BD44-408C-8BEF-ECD7DE27F578}" type="presParOf" srcId="{746805E7-EA2C-403E-8CEF-EDC3066BCF38}" destId="{78D2FEF8-A1E5-45FC-A55F-FBA212F5F66F}" srcOrd="0" destOrd="0" presId="urn:microsoft.com/office/officeart/2005/8/layout/hierarchy1"/>
    <dgm:cxn modelId="{17FA35AF-72B8-4090-BACB-FADB74123B55}" type="presParOf" srcId="{78D2FEF8-A1E5-45FC-A55F-FBA212F5F66F}" destId="{DF25B2A9-11B2-4820-8279-5EE0DFC6AD11}" srcOrd="0" destOrd="0" presId="urn:microsoft.com/office/officeart/2005/8/layout/hierarchy1"/>
    <dgm:cxn modelId="{79237486-E91E-409C-A25B-46A0CBF52A6A}" type="presParOf" srcId="{78D2FEF8-A1E5-45FC-A55F-FBA212F5F66F}" destId="{40D5FC3F-6074-416F-BA38-F204CCAD2E69}" srcOrd="1" destOrd="0" presId="urn:microsoft.com/office/officeart/2005/8/layout/hierarchy1"/>
    <dgm:cxn modelId="{7490BB7F-B523-477E-AEA3-02084D39F046}" type="presParOf" srcId="{746805E7-EA2C-403E-8CEF-EDC3066BCF38}" destId="{5AA2C157-5A8B-461E-B01B-D0E22019FEAD}" srcOrd="1" destOrd="0" presId="urn:microsoft.com/office/officeart/2005/8/layout/hierarchy1"/>
    <dgm:cxn modelId="{C8189668-540D-4789-B78A-E94DDB95ADC7}" type="presParOf" srcId="{5AA2C157-5A8B-461E-B01B-D0E22019FEAD}" destId="{4F238E95-B8DC-42F7-BE2D-316EE109E425}" srcOrd="0" destOrd="0" presId="urn:microsoft.com/office/officeart/2005/8/layout/hierarchy1"/>
    <dgm:cxn modelId="{FFA33585-1A34-4EBF-8537-CAF2773E7C0D}" type="presParOf" srcId="{5AA2C157-5A8B-461E-B01B-D0E22019FEAD}" destId="{8516080B-AA2A-4354-A168-FC715F5EF71E}" srcOrd="1" destOrd="0" presId="urn:microsoft.com/office/officeart/2005/8/layout/hierarchy1"/>
    <dgm:cxn modelId="{8A667A89-7E23-4BD3-9874-BA5507BDEFAC}" type="presParOf" srcId="{8516080B-AA2A-4354-A168-FC715F5EF71E}" destId="{50DDEDF8-B1E1-44FA-A711-ABA6E7BC9BDE}" srcOrd="0" destOrd="0" presId="urn:microsoft.com/office/officeart/2005/8/layout/hierarchy1"/>
    <dgm:cxn modelId="{6248C9BD-6420-4A01-B02A-D92648F26DDE}" type="presParOf" srcId="{50DDEDF8-B1E1-44FA-A711-ABA6E7BC9BDE}" destId="{3D8EB9C1-B1E9-458E-841B-238C8F06EE7D}" srcOrd="0" destOrd="0" presId="urn:microsoft.com/office/officeart/2005/8/layout/hierarchy1"/>
    <dgm:cxn modelId="{92AABA3A-5DF2-405C-8BEE-F72F681AE95B}" type="presParOf" srcId="{50DDEDF8-B1E1-44FA-A711-ABA6E7BC9BDE}" destId="{5DE6B547-642F-4935-B569-7A993A96747A}" srcOrd="1" destOrd="0" presId="urn:microsoft.com/office/officeart/2005/8/layout/hierarchy1"/>
    <dgm:cxn modelId="{E98E3B76-FDC8-42E9-9666-4F8E0C2671FF}" type="presParOf" srcId="{8516080B-AA2A-4354-A168-FC715F5EF71E}" destId="{DD9A7416-F4D5-4C95-9588-331B71D0CF46}" srcOrd="1" destOrd="0" presId="urn:microsoft.com/office/officeart/2005/8/layout/hierarchy1"/>
    <dgm:cxn modelId="{2C7A04FE-F65B-4106-BE83-5DFC00555302}" type="presParOf" srcId="{DD9A7416-F4D5-4C95-9588-331B71D0CF46}" destId="{24F06350-EAFB-476D-BB98-12157450B931}" srcOrd="0" destOrd="0" presId="urn:microsoft.com/office/officeart/2005/8/layout/hierarchy1"/>
    <dgm:cxn modelId="{50CF6927-C2C4-4765-ADF2-8C04332D5EEB}" type="presParOf" srcId="{DD9A7416-F4D5-4C95-9588-331B71D0CF46}" destId="{A7B3D99C-6121-4E6C-B438-CD267AB87FF2}" srcOrd="1" destOrd="0" presId="urn:microsoft.com/office/officeart/2005/8/layout/hierarchy1"/>
    <dgm:cxn modelId="{B011F7F1-C55F-4604-87A4-8B3D90E468C5}" type="presParOf" srcId="{A7B3D99C-6121-4E6C-B438-CD267AB87FF2}" destId="{789349A2-0D8E-446A-8E50-5B6319F9FB99}" srcOrd="0" destOrd="0" presId="urn:microsoft.com/office/officeart/2005/8/layout/hierarchy1"/>
    <dgm:cxn modelId="{449A26A8-8A58-4FDC-8622-4476163C07E4}" type="presParOf" srcId="{789349A2-0D8E-446A-8E50-5B6319F9FB99}" destId="{C1B93A03-BD80-4A37-A91E-E95003DDEA37}" srcOrd="0" destOrd="0" presId="urn:microsoft.com/office/officeart/2005/8/layout/hierarchy1"/>
    <dgm:cxn modelId="{0157D83A-A2FB-4C89-84E3-90357490869A}" type="presParOf" srcId="{789349A2-0D8E-446A-8E50-5B6319F9FB99}" destId="{2A6A3CEE-E328-4429-9B07-C1296C027461}" srcOrd="1" destOrd="0" presId="urn:microsoft.com/office/officeart/2005/8/layout/hierarchy1"/>
    <dgm:cxn modelId="{D069F957-289B-44B2-9270-72B516C5D249}" type="presParOf" srcId="{A7B3D99C-6121-4E6C-B438-CD267AB87FF2}" destId="{91A702D7-51F8-4078-8208-461DF2216485}" srcOrd="1" destOrd="0" presId="urn:microsoft.com/office/officeart/2005/8/layout/hierarchy1"/>
    <dgm:cxn modelId="{0675850C-0F33-496E-A15F-85C88ACAAB7F}" type="presParOf" srcId="{DD9A7416-F4D5-4C95-9588-331B71D0CF46}" destId="{0550CF24-E763-4420-A408-116452A3C4DE}" srcOrd="2" destOrd="0" presId="urn:microsoft.com/office/officeart/2005/8/layout/hierarchy1"/>
    <dgm:cxn modelId="{8B4F7125-3236-4F85-A116-BADBD760DAB7}" type="presParOf" srcId="{DD9A7416-F4D5-4C95-9588-331B71D0CF46}" destId="{11D1AB19-F34D-4625-A335-9DBE72946722}" srcOrd="3" destOrd="0" presId="urn:microsoft.com/office/officeart/2005/8/layout/hierarchy1"/>
    <dgm:cxn modelId="{E821AB31-123C-4254-95E5-3DF3699CFB3C}" type="presParOf" srcId="{11D1AB19-F34D-4625-A335-9DBE72946722}" destId="{BA5E96A1-A784-448E-883B-CB1D158D1B59}" srcOrd="0" destOrd="0" presId="urn:microsoft.com/office/officeart/2005/8/layout/hierarchy1"/>
    <dgm:cxn modelId="{92FE851E-6626-40D8-8E2A-72B995902D67}" type="presParOf" srcId="{BA5E96A1-A784-448E-883B-CB1D158D1B59}" destId="{6A4B431B-B92C-4B65-9CD7-DD3804F9C1A0}" srcOrd="0" destOrd="0" presId="urn:microsoft.com/office/officeart/2005/8/layout/hierarchy1"/>
    <dgm:cxn modelId="{6FDAA9F9-561E-4711-A44C-8A9EB81AE2C0}" type="presParOf" srcId="{BA5E96A1-A784-448E-883B-CB1D158D1B59}" destId="{7114D271-5941-4EC5-B3F8-25C1843B2FA0}" srcOrd="1" destOrd="0" presId="urn:microsoft.com/office/officeart/2005/8/layout/hierarchy1"/>
    <dgm:cxn modelId="{16C2D787-270A-407C-9D2D-5C735C3AC6B5}" type="presParOf" srcId="{11D1AB19-F34D-4625-A335-9DBE72946722}" destId="{4D02CB67-E321-4632-AF2B-CA1EE31B5F51}" srcOrd="1" destOrd="0" presId="urn:microsoft.com/office/officeart/2005/8/layout/hierarchy1"/>
    <dgm:cxn modelId="{0F785344-09B4-45E7-846F-A847F88B24FD}" type="presParOf" srcId="{5AA2C157-5A8B-461E-B01B-D0E22019FEAD}" destId="{C2DBE42E-D86F-4171-A083-17B09250E324}" srcOrd="2" destOrd="0" presId="urn:microsoft.com/office/officeart/2005/8/layout/hierarchy1"/>
    <dgm:cxn modelId="{104B936F-128D-44D7-8A0F-5F661C0C3AF1}" type="presParOf" srcId="{5AA2C157-5A8B-461E-B01B-D0E22019FEAD}" destId="{53C65216-FE67-41E5-94FA-B14E924235D8}" srcOrd="3" destOrd="0" presId="urn:microsoft.com/office/officeart/2005/8/layout/hierarchy1"/>
    <dgm:cxn modelId="{082BF059-6009-444A-93B1-07A443B0B12A}" type="presParOf" srcId="{53C65216-FE67-41E5-94FA-B14E924235D8}" destId="{9B0764D6-D953-47E7-B04A-D864E44A2FD5}" srcOrd="0" destOrd="0" presId="urn:microsoft.com/office/officeart/2005/8/layout/hierarchy1"/>
    <dgm:cxn modelId="{21B0CCEA-AFFB-4D87-B7D2-325CF30665DF}" type="presParOf" srcId="{9B0764D6-D953-47E7-B04A-D864E44A2FD5}" destId="{A90DB0FC-9A3D-41F2-A287-CF03AACD99E4}" srcOrd="0" destOrd="0" presId="urn:microsoft.com/office/officeart/2005/8/layout/hierarchy1"/>
    <dgm:cxn modelId="{546DD742-535F-4686-8823-950D3860D6C6}" type="presParOf" srcId="{9B0764D6-D953-47E7-B04A-D864E44A2FD5}" destId="{97F55636-218F-4900-9E33-A8437B3421E9}" srcOrd="1" destOrd="0" presId="urn:microsoft.com/office/officeart/2005/8/layout/hierarchy1"/>
    <dgm:cxn modelId="{40D7AF84-2B31-40B1-BFF2-E30EF334F9CF}" type="presParOf" srcId="{53C65216-FE67-41E5-94FA-B14E924235D8}" destId="{61649B7A-1B71-4188-8E89-E111EDB84F75}" srcOrd="1" destOrd="0" presId="urn:microsoft.com/office/officeart/2005/8/layout/hierarchy1"/>
    <dgm:cxn modelId="{043F1100-C04B-4167-8FDD-A8CECB7E699F}" type="presParOf" srcId="{61649B7A-1B71-4188-8E89-E111EDB84F75}" destId="{8BCBC568-6457-4348-943A-8F990FE009DA}" srcOrd="0" destOrd="0" presId="urn:microsoft.com/office/officeart/2005/8/layout/hierarchy1"/>
    <dgm:cxn modelId="{B4E80473-883B-40F2-8AB3-05FD0CF8CDB0}" type="presParOf" srcId="{61649B7A-1B71-4188-8E89-E111EDB84F75}" destId="{71BF6F55-95D7-401E-9430-E24D02797108}" srcOrd="1" destOrd="0" presId="urn:microsoft.com/office/officeart/2005/8/layout/hierarchy1"/>
    <dgm:cxn modelId="{12C759F5-14C3-4586-9E4B-22272C8C846E}" type="presParOf" srcId="{71BF6F55-95D7-401E-9430-E24D02797108}" destId="{767CD6E8-0E01-4D7A-B574-1BA9B14A81C6}" srcOrd="0" destOrd="0" presId="urn:microsoft.com/office/officeart/2005/8/layout/hierarchy1"/>
    <dgm:cxn modelId="{1229F108-C80F-42CF-89C5-FF5E6F7AF979}" type="presParOf" srcId="{767CD6E8-0E01-4D7A-B574-1BA9B14A81C6}" destId="{A7E87C60-531F-4EED-B648-55C470089F3B}" srcOrd="0" destOrd="0" presId="urn:microsoft.com/office/officeart/2005/8/layout/hierarchy1"/>
    <dgm:cxn modelId="{8A73AEDC-86C1-4149-8B3D-C9AB8C77ED68}" type="presParOf" srcId="{767CD6E8-0E01-4D7A-B574-1BA9B14A81C6}" destId="{6D27BA13-230C-4251-8228-7EAC3E2BFED6}" srcOrd="1" destOrd="0" presId="urn:microsoft.com/office/officeart/2005/8/layout/hierarchy1"/>
    <dgm:cxn modelId="{899F41C1-74BB-4757-A9F0-69E9C297105A}" type="presParOf" srcId="{71BF6F55-95D7-401E-9430-E24D02797108}" destId="{93C0F17B-1A1F-4BCE-8004-B41DF2B216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CBC568-6457-4348-943A-8F990FE009DA}">
      <dsp:nvSpPr>
        <dsp:cNvPr id="0" name=""/>
        <dsp:cNvSpPr/>
      </dsp:nvSpPr>
      <dsp:spPr>
        <a:xfrm>
          <a:off x="5575083" y="2569214"/>
          <a:ext cx="91440" cy="478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BE42E-D86F-4171-A083-17B09250E324}">
      <dsp:nvSpPr>
        <dsp:cNvPr id="0" name=""/>
        <dsp:cNvSpPr/>
      </dsp:nvSpPr>
      <dsp:spPr>
        <a:xfrm>
          <a:off x="4112378" y="1045705"/>
          <a:ext cx="1508425" cy="478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139"/>
              </a:lnTo>
              <a:lnTo>
                <a:pt x="1508425" y="326139"/>
              </a:lnTo>
              <a:lnTo>
                <a:pt x="1508425" y="478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0CF24-E763-4420-A408-116452A3C4DE}">
      <dsp:nvSpPr>
        <dsp:cNvPr id="0" name=""/>
        <dsp:cNvSpPr/>
      </dsp:nvSpPr>
      <dsp:spPr>
        <a:xfrm>
          <a:off x="2603953" y="2569214"/>
          <a:ext cx="1005616" cy="478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139"/>
              </a:lnTo>
              <a:lnTo>
                <a:pt x="1005616" y="326139"/>
              </a:lnTo>
              <a:lnTo>
                <a:pt x="1005616" y="47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06350-EAFB-476D-BB98-12157450B931}">
      <dsp:nvSpPr>
        <dsp:cNvPr id="0" name=""/>
        <dsp:cNvSpPr/>
      </dsp:nvSpPr>
      <dsp:spPr>
        <a:xfrm>
          <a:off x="1598336" y="2569214"/>
          <a:ext cx="1005616" cy="478582"/>
        </a:xfrm>
        <a:custGeom>
          <a:avLst/>
          <a:gdLst/>
          <a:ahLst/>
          <a:cxnLst/>
          <a:rect l="0" t="0" r="0" b="0"/>
          <a:pathLst>
            <a:path>
              <a:moveTo>
                <a:pt x="1005616" y="0"/>
              </a:moveTo>
              <a:lnTo>
                <a:pt x="1005616" y="326139"/>
              </a:lnTo>
              <a:lnTo>
                <a:pt x="0" y="326139"/>
              </a:lnTo>
              <a:lnTo>
                <a:pt x="0" y="47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38E95-B8DC-42F7-BE2D-316EE109E425}">
      <dsp:nvSpPr>
        <dsp:cNvPr id="0" name=""/>
        <dsp:cNvSpPr/>
      </dsp:nvSpPr>
      <dsp:spPr>
        <a:xfrm>
          <a:off x="2603953" y="1045705"/>
          <a:ext cx="1508425" cy="478582"/>
        </a:xfrm>
        <a:custGeom>
          <a:avLst/>
          <a:gdLst/>
          <a:ahLst/>
          <a:cxnLst/>
          <a:rect l="0" t="0" r="0" b="0"/>
          <a:pathLst>
            <a:path>
              <a:moveTo>
                <a:pt x="1508425" y="0"/>
              </a:moveTo>
              <a:lnTo>
                <a:pt x="1508425" y="326139"/>
              </a:lnTo>
              <a:lnTo>
                <a:pt x="0" y="326139"/>
              </a:lnTo>
              <a:lnTo>
                <a:pt x="0" y="478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5B2A9-11B2-4820-8279-5EE0DFC6AD11}">
      <dsp:nvSpPr>
        <dsp:cNvPr id="0" name=""/>
        <dsp:cNvSpPr/>
      </dsp:nvSpPr>
      <dsp:spPr>
        <a:xfrm>
          <a:off x="815443" y="778"/>
          <a:ext cx="6593869" cy="104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5FC3F-6074-416F-BA38-F204CCAD2E69}">
      <dsp:nvSpPr>
        <dsp:cNvPr id="0" name=""/>
        <dsp:cNvSpPr/>
      </dsp:nvSpPr>
      <dsp:spPr>
        <a:xfrm>
          <a:off x="998283" y="174475"/>
          <a:ext cx="6593869" cy="1044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800" b="1" kern="1200" dirty="0" smtClean="0">
              <a:solidFill>
                <a:schemeClr val="tx1"/>
              </a:solidFill>
            </a:rPr>
            <a:t>Tegelikud elukoha andmed erinevad registreeritud andmetest</a:t>
          </a:r>
          <a:endParaRPr lang="et-EE" sz="2800" b="1" kern="1200" dirty="0">
            <a:solidFill>
              <a:schemeClr val="tx1"/>
            </a:solidFill>
          </a:endParaRPr>
        </a:p>
      </dsp:txBody>
      <dsp:txXfrm>
        <a:off x="998283" y="174475"/>
        <a:ext cx="6593869" cy="1044927"/>
      </dsp:txXfrm>
    </dsp:sp>
    <dsp:sp modelId="{3D8EB9C1-B1E9-458E-841B-238C8F06EE7D}">
      <dsp:nvSpPr>
        <dsp:cNvPr id="0" name=""/>
        <dsp:cNvSpPr/>
      </dsp:nvSpPr>
      <dsp:spPr>
        <a:xfrm>
          <a:off x="1781176" y="1524287"/>
          <a:ext cx="1645554" cy="104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6B547-642F-4935-B569-7A993A96747A}">
      <dsp:nvSpPr>
        <dsp:cNvPr id="0" name=""/>
        <dsp:cNvSpPr/>
      </dsp:nvSpPr>
      <dsp:spPr>
        <a:xfrm>
          <a:off x="1964015" y="1697985"/>
          <a:ext cx="1645554" cy="1044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Ei saa moodustada õigesti leibkonda</a:t>
          </a:r>
          <a:endParaRPr lang="et-EE" sz="1400" kern="1200" dirty="0"/>
        </a:p>
      </dsp:txBody>
      <dsp:txXfrm>
        <a:off x="1964015" y="1697985"/>
        <a:ext cx="1645554" cy="1044927"/>
      </dsp:txXfrm>
    </dsp:sp>
    <dsp:sp modelId="{C1B93A03-BD80-4A37-A91E-E95003DDEA37}">
      <dsp:nvSpPr>
        <dsp:cNvPr id="0" name=""/>
        <dsp:cNvSpPr/>
      </dsp:nvSpPr>
      <dsp:spPr>
        <a:xfrm>
          <a:off x="775559" y="3047797"/>
          <a:ext cx="1645554" cy="104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6A3CEE-E328-4429-9B07-C1296C027461}">
      <dsp:nvSpPr>
        <dsp:cNvPr id="0" name=""/>
        <dsp:cNvSpPr/>
      </dsp:nvSpPr>
      <dsp:spPr>
        <a:xfrm>
          <a:off x="958398" y="3221494"/>
          <a:ext cx="1645554" cy="1044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Leibkonna struktuur paigast ära</a:t>
          </a:r>
          <a:endParaRPr lang="et-EE" sz="1400" kern="1200" dirty="0"/>
        </a:p>
      </dsp:txBody>
      <dsp:txXfrm>
        <a:off x="958398" y="3221494"/>
        <a:ext cx="1645554" cy="1044927"/>
      </dsp:txXfrm>
    </dsp:sp>
    <dsp:sp modelId="{6A4B431B-B92C-4B65-9CD7-DD3804F9C1A0}">
      <dsp:nvSpPr>
        <dsp:cNvPr id="0" name=""/>
        <dsp:cNvSpPr/>
      </dsp:nvSpPr>
      <dsp:spPr>
        <a:xfrm>
          <a:off x="2786792" y="3047797"/>
          <a:ext cx="1645554" cy="104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4D271-5941-4EC5-B3F8-25C1843B2FA0}">
      <dsp:nvSpPr>
        <dsp:cNvPr id="0" name=""/>
        <dsp:cNvSpPr/>
      </dsp:nvSpPr>
      <dsp:spPr>
        <a:xfrm>
          <a:off x="2969632" y="3221494"/>
          <a:ext cx="1645554" cy="1044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Tekib palju üksikvanematega leibkondi</a:t>
          </a:r>
          <a:endParaRPr lang="et-EE" sz="1400" kern="1200" dirty="0"/>
        </a:p>
      </dsp:txBody>
      <dsp:txXfrm>
        <a:off x="2969632" y="3221494"/>
        <a:ext cx="1645554" cy="1044927"/>
      </dsp:txXfrm>
    </dsp:sp>
    <dsp:sp modelId="{A90DB0FC-9A3D-41F2-A287-CF03AACD99E4}">
      <dsp:nvSpPr>
        <dsp:cNvPr id="0" name=""/>
        <dsp:cNvSpPr/>
      </dsp:nvSpPr>
      <dsp:spPr>
        <a:xfrm>
          <a:off x="4798026" y="1524287"/>
          <a:ext cx="1645554" cy="104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55636-218F-4900-9E33-A8437B3421E9}">
      <dsp:nvSpPr>
        <dsp:cNvPr id="0" name=""/>
        <dsp:cNvSpPr/>
      </dsp:nvSpPr>
      <dsp:spPr>
        <a:xfrm>
          <a:off x="4980865" y="1697985"/>
          <a:ext cx="1645554" cy="1044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Ekslik rände info</a:t>
          </a:r>
          <a:endParaRPr lang="et-EE" sz="1400" kern="1200" dirty="0"/>
        </a:p>
      </dsp:txBody>
      <dsp:txXfrm>
        <a:off x="4980865" y="1697985"/>
        <a:ext cx="1645554" cy="1044927"/>
      </dsp:txXfrm>
    </dsp:sp>
    <dsp:sp modelId="{A7E87C60-531F-4EED-B648-55C470089F3B}">
      <dsp:nvSpPr>
        <dsp:cNvPr id="0" name=""/>
        <dsp:cNvSpPr/>
      </dsp:nvSpPr>
      <dsp:spPr>
        <a:xfrm>
          <a:off x="4798026" y="3047797"/>
          <a:ext cx="1645554" cy="104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7BA13-230C-4251-8228-7EAC3E2BFED6}">
      <dsp:nvSpPr>
        <dsp:cNvPr id="0" name=""/>
        <dsp:cNvSpPr/>
      </dsp:nvSpPr>
      <dsp:spPr>
        <a:xfrm>
          <a:off x="4980865" y="3221494"/>
          <a:ext cx="1645554" cy="1044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Anomaaliad sise-ja välisrändes</a:t>
          </a:r>
          <a:endParaRPr lang="et-EE" sz="1400" kern="1200" dirty="0"/>
        </a:p>
      </dsp:txBody>
      <dsp:txXfrm>
        <a:off x="4980865" y="3221494"/>
        <a:ext cx="1645554" cy="1044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E0FDF-150A-4853-93AF-287B8679F450}" type="datetimeFigureOut">
              <a:rPr lang="et-EE" smtClean="0"/>
              <a:pPr/>
              <a:t>20.09.2016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20D62-C236-4605-9C36-E371B54CACC9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035C1-B2DE-4995-81CF-7F801FB1B1CA}" type="slidenum">
              <a:rPr lang="en-GB"/>
              <a:pPr/>
              <a:t>2</a:t>
            </a:fld>
            <a:endParaRPr lang="en-GB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5A365AD-C0BF-45F8-97C3-DC4FE78B5E80}" type="slidenum">
              <a:rPr lang="et-EE" smtClean="0"/>
              <a:pPr>
                <a:defRPr/>
              </a:pPr>
              <a:t>3</a:t>
            </a:fld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9A6B39F-8F2C-41CE-B104-59240AC61B5F}" type="slidenum">
              <a:rPr lang="et-EE" smtClean="0"/>
              <a:pPr>
                <a:defRPr/>
              </a:pPr>
              <a:t>7</a:t>
            </a:fld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64B657-CC59-419F-BAC7-AAE103D4DD9A}" type="slidenum">
              <a:rPr lang="et-EE" smtClean="0"/>
              <a:pPr>
                <a:defRPr/>
              </a:pPr>
              <a:t>9</a:t>
            </a:fld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Eesti elanik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t-EE" dirty="0" smtClean="0"/>
              <a:t>Rahvaloendusel: isik, kes on Eestis elanud vähemalt 12 kuud või kavatseb siia vähemalt nii kauaks elama jääda.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t-EE" dirty="0" smtClean="0"/>
              <a:t>Rahvastikuregistris: isik, kes on enese alalise elukoha Eestis registreerinud sõltumata senisest siinviibimise kestusest. </a:t>
            </a:r>
          </a:p>
          <a:p>
            <a:r>
              <a:rPr lang="et-EE" dirty="0" smtClean="0"/>
              <a:t>Püsielukoht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t-EE" dirty="0" smtClean="0"/>
              <a:t>Rahvaloendusel … üliõpilasel õppimise </a:t>
            </a:r>
            <a:r>
              <a:rPr lang="et-EE" dirty="0" err="1" smtClean="0"/>
              <a:t>koht…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t-EE" dirty="0" smtClean="0"/>
              <a:t>Rahvastikuregistris: registreeritud elukoht</a:t>
            </a:r>
            <a:endParaRPr lang="en-GB" dirty="0" smtClean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DA129-5C00-4C20-B69A-02EC1D2E1DCE}" type="slidenum">
              <a:rPr lang="et-EE" smtClean="0"/>
              <a:pPr/>
              <a:t>13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3" name="Picture 13" descr="Eesti statistik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165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898525"/>
            <a:ext cx="4498975" cy="854075"/>
          </a:xfrm>
        </p:spPr>
        <p:txBody>
          <a:bodyPr anchor="b"/>
          <a:lstStyle>
            <a:lvl1pPr>
              <a:defRPr sz="3000" b="0"/>
            </a:lvl1pPr>
          </a:lstStyle>
          <a:p>
            <a:r>
              <a:rPr lang="et-EE"/>
              <a:t>PEALKIRI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4495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/>
            </a:lvl1pPr>
          </a:lstStyle>
          <a:p>
            <a:r>
              <a:rPr lang="et-EE"/>
              <a:t>Esitaja Nimi Perekonnanimi</a:t>
            </a:r>
          </a:p>
          <a:p>
            <a:r>
              <a:rPr lang="et-EE"/>
              <a:t>00.00.2006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162A1809-4AA3-40DA-A93B-AAC1E94EBF7E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4988" y="1268413"/>
            <a:ext cx="1878012" cy="513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7775" y="1268413"/>
            <a:ext cx="5484813" cy="513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1C1051A5-0973-4EE0-94A5-3A385B983825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7FFEEFD6-3F6E-458D-B5F5-5E412710690A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E387E834-83AB-4131-BF28-A3D0CAF9A2C8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6862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12875"/>
            <a:ext cx="41084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F8533077-4CBD-4036-BA6A-DE5C14F99AFC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CF47A62E-A8C4-44AA-90D7-3BB4FC985104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Esitluse või esitleja nimi</a:t>
            </a:r>
            <a:endParaRPr lang="en-GB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1505F37C-09B5-42E4-A3C6-F3E1583C67EB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615FEF65-E19F-4790-9ACA-B64B495F5D0B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FF5203A4-75A6-4198-BEC9-ED7946073E0A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902DDAAF-02C5-4B01-894B-6B719FA70944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2958B809-FE03-4326-A5B1-2302949AAD39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B44C932F-693D-4629-B12E-1A2EB30FEB70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476250"/>
            <a:ext cx="2090737" cy="5203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24575" cy="5203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0D28188C-CC5C-4749-BCC9-A9B864B4480E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28C25B44-80EB-4960-99D4-3F16774F4CEF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7775" y="2205038"/>
            <a:ext cx="3681413" cy="419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88" y="2205038"/>
            <a:ext cx="3681412" cy="419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D85C9B8F-4540-440D-99DD-D663D2D7E555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8AA8514B-5198-474F-9F4F-D4290AF5434C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F6B3C745-1838-4D87-A167-467E93A1F15C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1F2B0955-DC0D-45D8-AA75-9F69E31E4CB5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EC3CC4E8-FD3B-4CAC-954B-F88A7B1CD7B0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Esitluse või esitleja nimi</a:t>
            </a:r>
            <a:endParaRPr lang="en-GB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7C3B9205-95C2-4A5B-BF26-63DC829514F7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7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9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1" y="2205038"/>
            <a:ext cx="815144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 smtClean="0"/>
              <a:t>Sisu tekst</a:t>
            </a:r>
          </a:p>
          <a:p>
            <a:pPr lvl="1"/>
            <a:r>
              <a:rPr lang="et-EE" dirty="0" smtClean="0"/>
              <a:t>sisu</a:t>
            </a:r>
          </a:p>
          <a:p>
            <a:pPr lvl="2"/>
            <a:r>
              <a:rPr lang="et-EE" dirty="0" smtClean="0"/>
              <a:t>Sisu</a:t>
            </a:r>
          </a:p>
          <a:p>
            <a:pPr lvl="3"/>
            <a:endParaRPr lang="en-GB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7884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20000"/>
              </a:spcBef>
              <a:defRPr sz="1200" b="0"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268413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Pealkiri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5D0A3454-1916-4EE2-82B7-F4A5E2CD55FC}" type="datetime1">
              <a:rPr lang="et-EE" smtClean="0"/>
              <a:pPr/>
              <a:t>20.09.2016</a:t>
            </a:fld>
            <a:endParaRPr lang="et-EE" dirty="0"/>
          </a:p>
        </p:txBody>
      </p:sp>
      <p:pic>
        <p:nvPicPr>
          <p:cNvPr id="8" name="Picture 7" descr="ES_lyhike_PowerPoint_EST.e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2244335" cy="1628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9pPr>
    </p:titleStyle>
    <p:bodyStyle>
      <a:lvl1pPr marL="361950" indent="-361950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79500" indent="-363538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795463" indent="-363538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22034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6114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686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5258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830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402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7884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20000"/>
              </a:spcBef>
              <a:defRPr sz="1200" b="0"/>
            </a:lvl1pPr>
          </a:lstStyle>
          <a:p>
            <a:pPr algn="r"/>
            <a:r>
              <a:rPr lang="en-GB" dirty="0" err="1" smtClean="0"/>
              <a:t>Esitluse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esitleja</a:t>
            </a:r>
            <a:r>
              <a:rPr lang="en-GB" dirty="0" smtClean="0"/>
              <a:t> </a:t>
            </a:r>
            <a:r>
              <a:rPr lang="en-GB" dirty="0" err="1" smtClean="0"/>
              <a:t>nimi</a:t>
            </a:r>
            <a:endParaRPr lang="en-GB" dirty="0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6771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Sisu tekst</a:t>
            </a:r>
          </a:p>
          <a:p>
            <a:pPr lvl="1"/>
            <a:r>
              <a:rPr lang="et-EE" smtClean="0"/>
              <a:t>sisu</a:t>
            </a:r>
          </a:p>
          <a:p>
            <a:pPr lvl="2"/>
            <a:r>
              <a:rPr lang="et-EE" smtClean="0"/>
              <a:t>Sisu</a:t>
            </a:r>
          </a:p>
          <a:p>
            <a:pPr lvl="3"/>
            <a:endParaRPr lang="en-GB" smtClean="0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476250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Pealkiri</a:t>
            </a:r>
          </a:p>
        </p:txBody>
      </p:sp>
      <p:pic>
        <p:nvPicPr>
          <p:cNvPr id="12298" name="Picture 10" descr="Eesti statistika_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-15875"/>
            <a:ext cx="1095376" cy="1095375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fld id="{9E276644-F986-4091-8717-5FF5BB75AF04}" type="datetime1">
              <a:rPr lang="et-EE" smtClean="0"/>
              <a:pPr/>
              <a:t>20.09.2016</a:t>
            </a:fld>
            <a:endParaRPr lang="et-E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9pPr>
    </p:titleStyle>
    <p:bodyStyle>
      <a:lvl1pPr marL="361950" indent="-361950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79500" indent="-363538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795463" indent="-363538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22034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6114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686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5258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830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402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20491" name="Picture 11" descr="Eesti statistika_vahe_mereroh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7463" y="-7938"/>
            <a:ext cx="9167813" cy="6883401"/>
          </a:xfrm>
          <a:prstGeom prst="rect">
            <a:avLst/>
          </a:prstGeom>
          <a:noFill/>
        </p:spPr>
      </p:pic>
      <p:pic>
        <p:nvPicPr>
          <p:cNvPr id="20489" name="Picture 9" descr="9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56475" y="404813"/>
            <a:ext cx="1103313" cy="10636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30727" name="Picture 7" descr="Eesti statistika_vahe_lai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9525" y="-9525"/>
            <a:ext cx="9170988" cy="6870700"/>
          </a:xfrm>
          <a:prstGeom prst="rect">
            <a:avLst/>
          </a:prstGeom>
          <a:noFill/>
        </p:spPr>
      </p:pic>
      <p:pic>
        <p:nvPicPr>
          <p:cNvPr id="30726" name="Picture 6" descr="9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42188" y="404813"/>
            <a:ext cx="1111250" cy="10715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9" descr="Eesti statistika_suu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-11113"/>
            <a:ext cx="9186863" cy="6881813"/>
          </a:xfrm>
          <a:prstGeom prst="rect">
            <a:avLst/>
          </a:prstGeom>
          <a:noFill/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31750" name="Picture 6" descr="9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46950" y="404813"/>
            <a:ext cx="1111250" cy="10699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Harjumaa Omavalitsuste Liidu </a:t>
            </a:r>
            <a:r>
              <a:rPr lang="et-EE" dirty="0" smtClean="0"/>
              <a:t>21.09.2016</a:t>
            </a:r>
            <a:endParaRPr lang="et-E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b="1" dirty="0" smtClean="0"/>
              <a:t>Ettevalmistused  esimeseks registripõhiseks loenduseks, hetkeseis ja väljakutsed</a:t>
            </a:r>
          </a:p>
          <a:p>
            <a:endParaRPr lang="et-EE" dirty="0" smtClean="0"/>
          </a:p>
          <a:p>
            <a:r>
              <a:rPr lang="et-EE" dirty="0" smtClean="0"/>
              <a:t>Diana </a:t>
            </a:r>
            <a:r>
              <a:rPr lang="et-EE" dirty="0" err="1" smtClean="0"/>
              <a:t>Beltadze</a:t>
            </a:r>
            <a:endParaRPr lang="et-EE" dirty="0" smtClean="0"/>
          </a:p>
          <a:p>
            <a:r>
              <a:rPr lang="et-EE" dirty="0" smtClean="0"/>
              <a:t>REGREL projektijuht</a:t>
            </a:r>
          </a:p>
          <a:p>
            <a:r>
              <a:rPr lang="et-EE" dirty="0" smtClean="0"/>
              <a:t>Statistikaamet</a:t>
            </a:r>
          </a:p>
          <a:p>
            <a:endParaRPr lang="et-E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48680"/>
            <a:ext cx="10081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258888" y="476250"/>
            <a:ext cx="7885112" cy="647700"/>
          </a:xfrm>
        </p:spPr>
        <p:txBody>
          <a:bodyPr/>
          <a:lstStyle/>
          <a:p>
            <a:r>
              <a:rPr lang="et-EE" sz="2800" dirty="0" smtClean="0"/>
              <a:t>Uue metoodika tulemuse võrdlus</a:t>
            </a:r>
          </a:p>
        </p:txBody>
      </p:sp>
      <p:sp>
        <p:nvSpPr>
          <p:cNvPr id="19459" name="Date Placeholder 4"/>
          <p:cNvSpPr>
            <a:spLocks noGrp="1"/>
          </p:cNvSpPr>
          <p:nvPr>
            <p:ph type="dt" sz="quarter" idx="4294967295"/>
          </p:nvPr>
        </p:nvSpPr>
        <p:spPr bwMode="auto">
          <a:xfrm>
            <a:off x="1143000" y="6492875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t-EE" smtClean="0"/>
              <a:t>8.09.2016</a:t>
            </a:r>
          </a:p>
        </p:txBody>
      </p:sp>
      <p:pic>
        <p:nvPicPr>
          <p:cNvPr id="1946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1124744"/>
            <a:ext cx="8353425" cy="496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89825" cy="720502"/>
          </a:xfrm>
        </p:spPr>
        <p:txBody>
          <a:bodyPr/>
          <a:lstStyle/>
          <a:p>
            <a:r>
              <a:rPr lang="et-EE" dirty="0" smtClean="0"/>
              <a:t>Väljakutsed: eluruumide andmed 1.01.16 hoonete ühildamise osas (tuhat hoonet)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FFEEFD6-3F6E-458D-B5F5-5E412710690A}" type="datetime1">
              <a:rPr lang="et-EE" smtClean="0"/>
              <a:pPr/>
              <a:t>20.09.2016</a:t>
            </a:fld>
            <a:endParaRPr lang="et-E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9552" y="2060848"/>
          <a:ext cx="8295456" cy="3547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0"/>
            <a:ext cx="7489825" cy="1268760"/>
          </a:xfrm>
        </p:spPr>
        <p:txBody>
          <a:bodyPr/>
          <a:lstStyle/>
          <a:p>
            <a:r>
              <a:rPr lang="et-EE" dirty="0" smtClean="0"/>
              <a:t>Väljakutsed: eluruumide andmed 1.01.16 elamute ühildamise osas (tuhat hoonet)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FFEEFD6-3F6E-458D-B5F5-5E412710690A}" type="datetime1">
              <a:rPr lang="et-EE" smtClean="0"/>
              <a:pPr/>
              <a:t>20.09.2016</a:t>
            </a:fld>
            <a:endParaRPr lang="et-E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528" y="1567542"/>
          <a:ext cx="8367712" cy="445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633097" cy="792088"/>
          </a:xfrm>
        </p:spPr>
        <p:txBody>
          <a:bodyPr/>
          <a:lstStyle/>
          <a:p>
            <a:r>
              <a:rPr lang="et-EE" dirty="0" smtClean="0">
                <a:solidFill>
                  <a:schemeClr val="accent2">
                    <a:lumMod val="50000"/>
                  </a:schemeClr>
                </a:solidFill>
              </a:rPr>
              <a:t>Suurim probleem ja oodatav tulemus</a:t>
            </a:r>
            <a:endParaRPr lang="et-E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17.05.16</a:t>
            </a:r>
            <a:endParaRPr lang="et-E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95288" y="1412875"/>
          <a:ext cx="8367712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1412770"/>
          <a:ext cx="7776368" cy="48603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1792"/>
                <a:gridCol w="2592288"/>
                <a:gridCol w="2592288"/>
              </a:tblGrid>
              <a:tr h="285903">
                <a:tc>
                  <a:txBody>
                    <a:bodyPr/>
                    <a:lstStyle/>
                    <a:p>
                      <a:pPr algn="l" fontAlgn="b"/>
                      <a:r>
                        <a:rPr lang="et-EE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et-EE" sz="16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Maakond </a:t>
                      </a:r>
                      <a:endParaRPr lang="et-EE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Elukoht kattub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Elukoht ei kattu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Jõgevamaa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Võrumaa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Põlvamaa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Viljandimaa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Raplamaa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Ida-Virumaa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Hiiumaa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Valgamaa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Harjumaa (ilma Tallinnata)</a:t>
                      </a:r>
                      <a:endParaRPr lang="et-EE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Järvamaa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Pärnumaa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Tallinn </a:t>
                      </a:r>
                      <a:endParaRPr lang="et-EE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Saaremaa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Lääne-Virumaa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Läänemaa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</a:tr>
              <a:tr h="285903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Tartumaa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763713" y="476673"/>
            <a:ext cx="7380287" cy="72008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t-EE" sz="2000" dirty="0" smtClean="0"/>
              <a:t>Tegeliku ja registreeritud elukoha kattumine ja mitte kattumine küsitlusaegse elukoha maakonna järgi:</a:t>
            </a:r>
            <a:r>
              <a:rPr lang="et-EE" sz="1400" b="1" dirty="0" smtClean="0"/>
              <a:t/>
            </a:r>
            <a:br>
              <a:rPr lang="et-EE" sz="1400" b="1" dirty="0" smtClean="0"/>
            </a:br>
            <a:endParaRPr lang="et-EE" sz="1400" dirty="0" smtClean="0"/>
          </a:p>
          <a:p>
            <a:pPr>
              <a:defRPr/>
            </a:pPr>
            <a:endParaRPr lang="et-EE" sz="1400" kern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Elukohavahetused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95288" y="1412776"/>
            <a:ext cx="8424862" cy="4895949"/>
          </a:xfrm>
        </p:spPr>
        <p:txBody>
          <a:bodyPr/>
          <a:lstStyle/>
          <a:p>
            <a:pPr>
              <a:buNone/>
            </a:pPr>
            <a:r>
              <a:rPr lang="et-EE" dirty="0" smtClean="0"/>
              <a:t>15–74-aastastest tööealistest isikutest (983700) vahetas püsielukohta viimase 3 aasta jooksul vähemalt ühe korra:</a:t>
            </a:r>
          </a:p>
          <a:p>
            <a:pPr>
              <a:buNone/>
            </a:pPr>
            <a:endParaRPr lang="et-EE" sz="1800" dirty="0" smtClean="0"/>
          </a:p>
          <a:p>
            <a:pPr>
              <a:buAutoNum type="alphaLcParenR"/>
            </a:pPr>
            <a:r>
              <a:rPr lang="et-EE" sz="1800" dirty="0" smtClean="0"/>
              <a:t>riikide vahel: </a:t>
            </a:r>
            <a:r>
              <a:rPr lang="et-EE" sz="1800" b="1" dirty="0" smtClean="0"/>
              <a:t>1%</a:t>
            </a:r>
            <a:r>
              <a:rPr lang="et-EE" sz="1800" dirty="0" smtClean="0"/>
              <a:t> (9 500) </a:t>
            </a:r>
          </a:p>
          <a:p>
            <a:pPr>
              <a:buAutoNum type="alphaLcParenR"/>
            </a:pPr>
            <a:r>
              <a:rPr lang="et-EE" sz="1800" dirty="0" smtClean="0"/>
              <a:t> maakondade vahel: </a:t>
            </a:r>
            <a:r>
              <a:rPr lang="et-EE" sz="1800" b="1" dirty="0" smtClean="0"/>
              <a:t>3% </a:t>
            </a:r>
            <a:r>
              <a:rPr lang="et-EE" sz="1800" dirty="0" smtClean="0"/>
              <a:t>(31 900)</a:t>
            </a:r>
          </a:p>
          <a:p>
            <a:pPr>
              <a:buAutoNum type="alphaLcParenR"/>
            </a:pPr>
            <a:r>
              <a:rPr lang="et-EE" sz="1800" dirty="0" smtClean="0"/>
              <a:t> maakonnasiseselt: </a:t>
            </a:r>
            <a:r>
              <a:rPr lang="et-EE" sz="1800" b="1" dirty="0" smtClean="0"/>
              <a:t>4%</a:t>
            </a:r>
            <a:r>
              <a:rPr lang="et-EE" sz="1800" dirty="0" smtClean="0"/>
              <a:t> (35 600)</a:t>
            </a:r>
          </a:p>
          <a:p>
            <a:pPr>
              <a:buAutoNum type="alphaLcParenR"/>
            </a:pPr>
            <a:r>
              <a:rPr lang="et-EE" sz="1800" dirty="0" smtClean="0"/>
              <a:t> sama omavalitsusüksuse piires: </a:t>
            </a:r>
            <a:r>
              <a:rPr lang="et-EE" sz="1800" b="1" dirty="0" smtClean="0"/>
              <a:t>6% </a:t>
            </a:r>
            <a:r>
              <a:rPr lang="et-EE" sz="1800" dirty="0" smtClean="0"/>
              <a:t>(55 200)</a:t>
            </a:r>
          </a:p>
          <a:p>
            <a:pPr>
              <a:buFont typeface="Wingdings" pitchFamily="2" charset="2"/>
              <a:buNone/>
            </a:pPr>
            <a:r>
              <a:rPr lang="et-EE" sz="1800" dirty="0" smtClean="0"/>
              <a:t>Vähemalt ühe korra elukohta riikide vahel vahetanud inimeste soojaotus:</a:t>
            </a:r>
          </a:p>
          <a:p>
            <a:endParaRPr lang="et-EE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1" y="4437112"/>
          <a:ext cx="6840762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0254"/>
                <a:gridCol w="2280254"/>
                <a:gridCol w="2280254"/>
              </a:tblGrid>
              <a:tr h="306034">
                <a:tc>
                  <a:txBody>
                    <a:bodyPr/>
                    <a:lstStyle/>
                    <a:p>
                      <a:r>
                        <a:rPr lang="et-EE" dirty="0" smtClean="0"/>
                        <a:t>Sugu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%</a:t>
                      </a:r>
                      <a:endParaRPr lang="et-EE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t-EE" dirty="0" smtClean="0"/>
                        <a:t>Mees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 4 000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42%</a:t>
                      </a:r>
                      <a:endParaRPr lang="et-EE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t-EE" dirty="0" smtClean="0"/>
                        <a:t>Naine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5 500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58%</a:t>
                      </a:r>
                      <a:endParaRPr lang="et-EE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9 500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100%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Elukohavahetus riikide vahel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288" y="1340768"/>
            <a:ext cx="8424862" cy="475205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 smtClean="0"/>
              <a:t>Vähemalt ühe korra viimase kolme aasta jooksul elukohta</a:t>
            </a:r>
          </a:p>
          <a:p>
            <a:pPr>
              <a:buFont typeface="Wingdings" pitchFamily="2" charset="2"/>
              <a:buNone/>
            </a:pPr>
            <a:r>
              <a:rPr lang="et-EE" dirty="0" smtClean="0"/>
              <a:t>riikide vahel vahetanud 15–74-aastastest tööealistest</a:t>
            </a:r>
          </a:p>
          <a:p>
            <a:pPr>
              <a:buFont typeface="Wingdings" pitchFamily="2" charset="2"/>
              <a:buNone/>
            </a:pPr>
            <a:r>
              <a:rPr lang="et-EE" dirty="0" smtClean="0"/>
              <a:t>isikutest (9 500):</a:t>
            </a:r>
          </a:p>
          <a:p>
            <a:pPr>
              <a:buFont typeface="Wingdings" pitchFamily="2" charset="2"/>
              <a:buNone/>
            </a:pPr>
            <a:endParaRPr lang="et-EE" dirty="0" smtClean="0"/>
          </a:p>
          <a:p>
            <a:r>
              <a:rPr lang="et-EE" b="1" dirty="0" smtClean="0"/>
              <a:t>46% </a:t>
            </a:r>
            <a:r>
              <a:rPr lang="et-EE" dirty="0" smtClean="0"/>
              <a:t>(4400) registreeris oma elukoha välisriigi rahvastikuregistris</a:t>
            </a:r>
          </a:p>
          <a:p>
            <a:r>
              <a:rPr lang="et-EE" b="1" dirty="0" smtClean="0"/>
              <a:t>53% </a:t>
            </a:r>
            <a:r>
              <a:rPr lang="et-EE" dirty="0" smtClean="0"/>
              <a:t>(5000)</a:t>
            </a:r>
            <a:r>
              <a:rPr lang="et-EE" b="1" dirty="0" smtClean="0"/>
              <a:t> </a:t>
            </a:r>
            <a:r>
              <a:rPr lang="et-EE" dirty="0" smtClean="0"/>
              <a:t>ei registreerinud oma elukohta välisriigi rahvastikuregistris</a:t>
            </a:r>
          </a:p>
          <a:p>
            <a:r>
              <a:rPr lang="et-EE" b="1" dirty="0" smtClean="0"/>
              <a:t>76% </a:t>
            </a:r>
            <a:r>
              <a:rPr lang="et-EE" dirty="0" smtClean="0"/>
              <a:t>(7200) ei registreerinud oma elukohta Eesti rahvastikuregistrist välja </a:t>
            </a:r>
            <a:r>
              <a:rPr lang="et-EE" i="1" dirty="0" smtClean="0"/>
              <a:t>(neist </a:t>
            </a:r>
            <a:r>
              <a:rPr lang="et-EE" b="1" i="1" dirty="0" smtClean="0"/>
              <a:t>63%</a:t>
            </a:r>
            <a:r>
              <a:rPr lang="et-EE" i="1" dirty="0" smtClean="0"/>
              <a:t> olid naised)</a:t>
            </a:r>
          </a:p>
          <a:p>
            <a:pPr>
              <a:buFont typeface="Wingdings" pitchFamily="2" charset="2"/>
              <a:buNone/>
            </a:pP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endParaRPr lang="et-EE" dirty="0" smtClean="0"/>
          </a:p>
          <a:p>
            <a:pPr>
              <a:buFont typeface="Wingdings" pitchFamily="2" charset="2"/>
              <a:buNone/>
            </a:pP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endParaRPr lang="et-EE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611560" y="980728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476250"/>
            <a:ext cx="7489825" cy="936526"/>
          </a:xfrm>
        </p:spPr>
        <p:txBody>
          <a:bodyPr/>
          <a:lstStyle/>
          <a:p>
            <a:r>
              <a:rPr lang="et-EE" dirty="0" smtClean="0"/>
              <a:t>Kas aadressid on korras?</a:t>
            </a:r>
            <a:br>
              <a:rPr lang="et-EE" dirty="0" smtClean="0"/>
            </a:br>
            <a:r>
              <a:rPr lang="et-EE" dirty="0" smtClean="0"/>
              <a:t>(Maa-ameti andmed)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FFEEFD6-3F6E-458D-B5F5-5E412710690A}" type="datetime1">
              <a:rPr lang="et-EE" smtClean="0"/>
              <a:pPr/>
              <a:t>20.09.2016</a:t>
            </a:fld>
            <a:endParaRPr lang="et-EE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899592" y="1340768"/>
          <a:ext cx="8035064" cy="5256584"/>
        </p:xfrm>
        <a:graphic>
          <a:graphicData uri="http://schemas.openxmlformats.org/presentationml/2006/ole">
            <p:oleObj spid="_x0000_s4098" name="Acrobat Document" r:id="rId3" imgW="11334547" imgH="8019997" progId="AcroExch.Document.11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259633" y="333375"/>
            <a:ext cx="8641606" cy="647700"/>
          </a:xfrm>
        </p:spPr>
        <p:txBody>
          <a:bodyPr/>
          <a:lstStyle/>
          <a:p>
            <a:r>
              <a:rPr lang="et-EE" dirty="0" smtClean="0"/>
              <a:t>Milleks loendusandmeid kasutada vaja 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1188" y="1196752"/>
          <a:ext cx="8151812" cy="520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857884" y="6629400"/>
            <a:ext cx="2895600" cy="228600"/>
          </a:xfrm>
          <a:prstGeom prst="rect">
            <a:avLst/>
          </a:prstGeom>
        </p:spPr>
        <p:txBody>
          <a:bodyPr/>
          <a:lstStyle/>
          <a:p>
            <a:r>
              <a:rPr lang="et-EE" smtClean="0">
                <a:solidFill>
                  <a:schemeClr val="tx1"/>
                </a:solidFill>
              </a:rPr>
              <a:t>17.05.16</a:t>
            </a:r>
            <a:endParaRPr lang="et-EE">
              <a:solidFill>
                <a:schemeClr val="tx1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2362200" cy="6858000"/>
            <a:chOff x="0" y="0"/>
            <a:chExt cx="1488" cy="4320"/>
          </a:xfrm>
        </p:grpSpPr>
        <p:sp>
          <p:nvSpPr>
            <p:cNvPr id="3102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t-EE">
                <a:solidFill>
                  <a:schemeClr val="tx1"/>
                </a:solidFill>
              </a:endParaRPr>
            </a:p>
          </p:txBody>
        </p:sp>
        <p:sp>
          <p:nvSpPr>
            <p:cNvPr id="310276" name="Rectangle 4"/>
            <p:cNvSpPr>
              <a:spLocks noChangeArrowheads="1"/>
            </p:cNvSpPr>
            <p:nvPr/>
          </p:nvSpPr>
          <p:spPr bwMode="auto">
            <a:xfrm>
              <a:off x="672" y="0"/>
              <a:ext cx="816" cy="62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t-EE">
                <a:solidFill>
                  <a:schemeClr val="tx1"/>
                </a:solidFill>
              </a:endParaRPr>
            </a:p>
          </p:txBody>
        </p:sp>
        <p:pic>
          <p:nvPicPr>
            <p:cNvPr id="310277" name="Picture 5" descr="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680" cy="680"/>
            </a:xfrm>
            <a:prstGeom prst="rect">
              <a:avLst/>
            </a:prstGeom>
            <a:noFill/>
          </p:spPr>
        </p:pic>
      </p:grpSp>
      <p:sp>
        <p:nvSpPr>
          <p:cNvPr id="310278" name="Rectangle 6"/>
          <p:cNvSpPr>
            <a:spLocks noGrp="1" noChangeArrowheads="1"/>
          </p:cNvSpPr>
          <p:nvPr>
            <p:ph type="title"/>
          </p:nvPr>
        </p:nvSpPr>
        <p:spPr>
          <a:xfrm>
            <a:off x="1247775" y="620713"/>
            <a:ext cx="7515225" cy="457200"/>
          </a:xfrm>
        </p:spPr>
        <p:txBody>
          <a:bodyPr/>
          <a:lstStyle/>
          <a:p>
            <a:r>
              <a:rPr lang="et-EE" dirty="0" smtClean="0">
                <a:solidFill>
                  <a:schemeClr val="accent2">
                    <a:lumMod val="50000"/>
                  </a:schemeClr>
                </a:solidFill>
              </a:rPr>
              <a:t>REGREL  ajakava ja  ülesanded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5536" y="1844824"/>
            <a:ext cx="7848078" cy="4572002"/>
            <a:chOff x="158" y="1752"/>
            <a:chExt cx="4011" cy="2880"/>
          </a:xfrm>
        </p:grpSpPr>
        <p:sp>
          <p:nvSpPr>
            <p:cNvPr id="310280" name="Rectangle 8"/>
            <p:cNvSpPr>
              <a:spLocks noChangeArrowheads="1"/>
            </p:cNvSpPr>
            <p:nvPr/>
          </p:nvSpPr>
          <p:spPr bwMode="auto">
            <a:xfrm>
              <a:off x="158" y="1797"/>
              <a:ext cx="2132" cy="77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t-EE" sz="1800">
                <a:solidFill>
                  <a:schemeClr val="tx1"/>
                </a:solidFill>
              </a:endParaRPr>
            </a:p>
          </p:txBody>
        </p:sp>
        <p:sp>
          <p:nvSpPr>
            <p:cNvPr id="310282" name="Rectangle 10"/>
            <p:cNvSpPr>
              <a:spLocks noChangeArrowheads="1"/>
            </p:cNvSpPr>
            <p:nvPr/>
          </p:nvSpPr>
          <p:spPr bwMode="auto">
            <a:xfrm>
              <a:off x="340" y="2704"/>
              <a:ext cx="363" cy="17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t-EE" sz="1800">
                <a:solidFill>
                  <a:schemeClr val="tx1"/>
                </a:solidFill>
              </a:endParaRPr>
            </a:p>
          </p:txBody>
        </p:sp>
        <p:sp>
          <p:nvSpPr>
            <p:cNvPr id="310283" name="Rectangle 11"/>
            <p:cNvSpPr>
              <a:spLocks noChangeArrowheads="1"/>
            </p:cNvSpPr>
            <p:nvPr/>
          </p:nvSpPr>
          <p:spPr bwMode="auto">
            <a:xfrm rot="16200000">
              <a:off x="248" y="3385"/>
              <a:ext cx="1724" cy="3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t-EE" sz="1800" b="1" dirty="0" smtClean="0">
                  <a:solidFill>
                    <a:schemeClr val="tx1"/>
                  </a:solidFill>
                </a:rPr>
                <a:t>2018  </a:t>
              </a:r>
            </a:p>
            <a:p>
              <a:pPr algn="ctr" eaLnBrk="1" hangingPunct="1"/>
              <a:r>
                <a:rPr lang="et-EE" sz="1800" b="1" dirty="0" smtClean="0">
                  <a:solidFill>
                    <a:schemeClr val="tx1"/>
                  </a:solidFill>
                </a:rPr>
                <a:t>II</a:t>
              </a:r>
              <a:r>
                <a:rPr lang="et-EE" sz="1800" dirty="0" smtClean="0">
                  <a:solidFill>
                    <a:schemeClr val="tx1"/>
                  </a:solidFill>
                </a:rPr>
                <a:t> prooviloendus</a:t>
              </a:r>
              <a:endParaRPr lang="et-EE" sz="1800" dirty="0">
                <a:solidFill>
                  <a:schemeClr val="tx1"/>
                </a:solidFill>
              </a:endParaRPr>
            </a:p>
          </p:txBody>
        </p:sp>
        <p:sp>
          <p:nvSpPr>
            <p:cNvPr id="310284" name="Line 12"/>
            <p:cNvSpPr>
              <a:spLocks noChangeShapeType="1"/>
            </p:cNvSpPr>
            <p:nvPr/>
          </p:nvSpPr>
          <p:spPr bwMode="auto">
            <a:xfrm>
              <a:off x="1156" y="2568"/>
              <a:ext cx="0" cy="136"/>
            </a:xfrm>
            <a:prstGeom prst="line">
              <a:avLst/>
            </a:prstGeom>
            <a:noFill/>
            <a:ln w="9525">
              <a:solidFill>
                <a:srgbClr val="00395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t-EE">
                <a:solidFill>
                  <a:schemeClr val="tx1"/>
                </a:solidFill>
              </a:endParaRPr>
            </a:p>
          </p:txBody>
        </p:sp>
        <p:sp>
          <p:nvSpPr>
            <p:cNvPr id="310285" name="Line 13"/>
            <p:cNvSpPr>
              <a:spLocks noChangeShapeType="1"/>
            </p:cNvSpPr>
            <p:nvPr/>
          </p:nvSpPr>
          <p:spPr bwMode="auto">
            <a:xfrm>
              <a:off x="521" y="2568"/>
              <a:ext cx="0" cy="136"/>
            </a:xfrm>
            <a:prstGeom prst="line">
              <a:avLst/>
            </a:prstGeom>
            <a:noFill/>
            <a:ln w="9525">
              <a:solidFill>
                <a:srgbClr val="00395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t-EE">
                <a:solidFill>
                  <a:schemeClr val="tx1"/>
                </a:solidFill>
              </a:endParaRPr>
            </a:p>
          </p:txBody>
        </p:sp>
        <p:sp>
          <p:nvSpPr>
            <p:cNvPr id="310286" name="Line 14"/>
            <p:cNvSpPr>
              <a:spLocks noChangeShapeType="1"/>
            </p:cNvSpPr>
            <p:nvPr/>
          </p:nvSpPr>
          <p:spPr bwMode="auto">
            <a:xfrm flipV="1">
              <a:off x="2335" y="2205"/>
              <a:ext cx="182" cy="1"/>
            </a:xfrm>
            <a:prstGeom prst="line">
              <a:avLst/>
            </a:prstGeom>
            <a:noFill/>
            <a:ln w="9525">
              <a:solidFill>
                <a:srgbClr val="00395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t-EE">
                <a:solidFill>
                  <a:schemeClr val="tx1"/>
                </a:solidFill>
              </a:endParaRPr>
            </a:p>
          </p:txBody>
        </p:sp>
        <p:sp>
          <p:nvSpPr>
            <p:cNvPr id="310287" name="Rectangle 15"/>
            <p:cNvSpPr>
              <a:spLocks noChangeArrowheads="1"/>
            </p:cNvSpPr>
            <p:nvPr/>
          </p:nvSpPr>
          <p:spPr bwMode="auto">
            <a:xfrm>
              <a:off x="2517" y="1752"/>
              <a:ext cx="1361" cy="86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t-EE" sz="1400" dirty="0" smtClean="0">
                  <a:solidFill>
                    <a:schemeClr val="tx1"/>
                  </a:solidFill>
                </a:rPr>
                <a:t>2021-2022</a:t>
              </a:r>
              <a:endParaRPr lang="et-EE" sz="1400" dirty="0">
                <a:solidFill>
                  <a:schemeClr val="tx1"/>
                </a:solidFill>
              </a:endParaRPr>
            </a:p>
            <a:p>
              <a:pPr algn="ctr" eaLnBrk="1" hangingPunct="1"/>
              <a:r>
                <a:rPr lang="et-EE" sz="1400" dirty="0" smtClean="0">
                  <a:solidFill>
                    <a:schemeClr val="tx1"/>
                  </a:solidFill>
                </a:rPr>
                <a:t>REGREL</a:t>
              </a:r>
            </a:p>
            <a:p>
              <a:pPr algn="ctr" eaLnBrk="1" hangingPunct="1"/>
              <a:r>
                <a:rPr lang="et-EE" sz="1400" dirty="0" smtClean="0">
                  <a:solidFill>
                    <a:schemeClr val="tx1"/>
                  </a:solidFill>
                </a:rPr>
                <a:t>läbiviimine ja </a:t>
              </a:r>
            </a:p>
            <a:p>
              <a:pPr algn="ctr" eaLnBrk="1" hangingPunct="1"/>
              <a:r>
                <a:rPr lang="et-EE" sz="1400" dirty="0" smtClean="0">
                  <a:solidFill>
                    <a:schemeClr val="tx1"/>
                  </a:solidFill>
                </a:rPr>
                <a:t>tulemuste avaldamine</a:t>
              </a:r>
            </a:p>
            <a:p>
              <a:pPr algn="ctr" eaLnBrk="1" hangingPunct="1"/>
              <a:r>
                <a:rPr lang="et-EE" sz="1400" dirty="0" smtClean="0">
                  <a:solidFill>
                    <a:schemeClr val="tx1"/>
                  </a:solidFill>
                </a:rPr>
                <a:t> </a:t>
              </a:r>
              <a:endParaRPr lang="et-EE" sz="1400" dirty="0">
                <a:solidFill>
                  <a:schemeClr val="tx1"/>
                </a:solidFill>
              </a:endParaRPr>
            </a:p>
          </p:txBody>
        </p:sp>
        <p:sp>
          <p:nvSpPr>
            <p:cNvPr id="310289" name="Text Box 17"/>
            <p:cNvSpPr txBox="1">
              <a:spLocks noChangeArrowheads="1"/>
            </p:cNvSpPr>
            <p:nvPr/>
          </p:nvSpPr>
          <p:spPr bwMode="auto">
            <a:xfrm rot="16200000">
              <a:off x="-365" y="3400"/>
              <a:ext cx="172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t-EE" sz="1800" dirty="0" smtClean="0">
                  <a:solidFill>
                    <a:schemeClr val="tx1"/>
                  </a:solidFill>
                </a:rPr>
                <a:t>               2016</a:t>
              </a:r>
            </a:p>
            <a:p>
              <a:pPr eaLnBrk="1" hangingPunct="1"/>
              <a:r>
                <a:rPr lang="et-EE" sz="1800" dirty="0" smtClean="0">
                  <a:solidFill>
                    <a:schemeClr val="tx1"/>
                  </a:solidFill>
                </a:rPr>
                <a:t>  I </a:t>
              </a:r>
              <a:r>
                <a:rPr lang="et-EE" sz="1800" dirty="0">
                  <a:solidFill>
                    <a:schemeClr val="tx1"/>
                  </a:solidFill>
                </a:rPr>
                <a:t>prooviloendus</a:t>
              </a:r>
            </a:p>
          </p:txBody>
        </p:sp>
        <p:sp>
          <p:nvSpPr>
            <p:cNvPr id="310290" name="AutoShape 18"/>
            <p:cNvSpPr>
              <a:spLocks/>
            </p:cNvSpPr>
            <p:nvPr/>
          </p:nvSpPr>
          <p:spPr bwMode="auto">
            <a:xfrm rot="10800000">
              <a:off x="1380" y="2750"/>
              <a:ext cx="229" cy="1628"/>
            </a:xfrm>
            <a:prstGeom prst="leftBrace">
              <a:avLst>
                <a:gd name="adj1" fmla="val 41759"/>
                <a:gd name="adj2" fmla="val 50000"/>
              </a:avLst>
            </a:prstGeom>
            <a:noFill/>
            <a:ln w="9525">
              <a:solidFill>
                <a:srgbClr val="00395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>
                <a:solidFill>
                  <a:schemeClr val="tx1"/>
                </a:solidFill>
              </a:endParaRPr>
            </a:p>
          </p:txBody>
        </p:sp>
        <p:sp>
          <p:nvSpPr>
            <p:cNvPr id="310291" name="Text Box 19"/>
            <p:cNvSpPr txBox="1">
              <a:spLocks noChangeArrowheads="1"/>
            </p:cNvSpPr>
            <p:nvPr/>
          </p:nvSpPr>
          <p:spPr bwMode="auto">
            <a:xfrm>
              <a:off x="1655" y="3352"/>
              <a:ext cx="251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endParaRPr lang="et-EE" sz="1800" dirty="0" smtClean="0">
                <a:solidFill>
                  <a:schemeClr val="tx1"/>
                </a:solidFill>
              </a:endParaRPr>
            </a:p>
            <a:p>
              <a:pPr eaLnBrk="1" hangingPunct="1"/>
              <a:r>
                <a:rPr lang="et-EE" sz="1800" dirty="0" smtClean="0">
                  <a:solidFill>
                    <a:schemeClr val="tx1"/>
                  </a:solidFill>
                </a:rPr>
                <a:t>1. REGREL metoodika testimine ja täiendamine</a:t>
              </a:r>
            </a:p>
            <a:p>
              <a:pPr eaLnBrk="1" hangingPunct="1"/>
              <a:r>
                <a:rPr lang="et-EE" sz="1800" dirty="0" smtClean="0">
                  <a:solidFill>
                    <a:schemeClr val="tx1"/>
                  </a:solidFill>
                </a:rPr>
                <a:t>2. Statistika tootmisliini optimeerimine</a:t>
              </a:r>
            </a:p>
            <a:p>
              <a:pPr eaLnBrk="1" hangingPunct="1"/>
              <a:r>
                <a:rPr lang="et-EE" sz="1800" dirty="0" smtClean="0">
                  <a:solidFill>
                    <a:schemeClr val="tx1"/>
                  </a:solidFill>
                </a:rPr>
                <a:t>3. Andmekogudes andmekvaliteedi parendamine ja ADS -süsteemi juurutamine</a:t>
              </a:r>
            </a:p>
            <a:p>
              <a:pPr marL="342900" indent="-342900" eaLnBrk="1" hangingPunct="1"/>
              <a:endParaRPr lang="et-EE" sz="1800" dirty="0">
                <a:solidFill>
                  <a:schemeClr val="tx1"/>
                </a:solidFill>
              </a:endParaRPr>
            </a:p>
          </p:txBody>
        </p:sp>
        <p:sp>
          <p:nvSpPr>
            <p:cNvPr id="310292" name="Text Box 20"/>
            <p:cNvSpPr txBox="1">
              <a:spLocks noChangeArrowheads="1"/>
            </p:cNvSpPr>
            <p:nvPr/>
          </p:nvSpPr>
          <p:spPr bwMode="auto">
            <a:xfrm>
              <a:off x="249" y="1933"/>
              <a:ext cx="204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t-EE" sz="1600" dirty="0" smtClean="0">
                  <a:solidFill>
                    <a:schemeClr val="tx1"/>
                  </a:solidFill>
                </a:rPr>
                <a:t>REGREL </a:t>
              </a:r>
            </a:p>
            <a:p>
              <a:pPr algn="ctr" eaLnBrk="1" hangingPunct="1"/>
              <a:r>
                <a:rPr lang="et-EE" sz="1600" dirty="0" smtClean="0">
                  <a:solidFill>
                    <a:schemeClr val="tx1"/>
                  </a:solidFill>
                </a:rPr>
                <a:t>ettevalmistus 2010-2020</a:t>
              </a:r>
            </a:p>
            <a:p>
              <a:pPr algn="ctr" eaLnBrk="1" hangingPunct="1"/>
              <a:endParaRPr lang="et-EE" sz="1600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loendusankeeti tuleks tunnuseid lisada? </a:t>
            </a:r>
            <a:br>
              <a:rPr lang="et-EE" dirty="0" smtClean="0"/>
            </a:br>
            <a:r>
              <a:rPr lang="et-EE" dirty="0" smtClean="0"/>
              <a:t>Loenduse tarbijauuring aprillis, 2016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95288" y="2132855"/>
            <a:ext cx="8367712" cy="3547219"/>
          </a:xfrm>
        </p:spPr>
        <p:txBody>
          <a:bodyPr/>
          <a:lstStyle/>
          <a:p>
            <a:r>
              <a:rPr lang="et-EE" dirty="0" smtClean="0"/>
              <a:t>Jah – 18,2%</a:t>
            </a:r>
          </a:p>
          <a:p>
            <a:r>
              <a:rPr lang="et-EE" dirty="0" smtClean="0"/>
              <a:t>Ei –81,4%</a:t>
            </a:r>
          </a:p>
          <a:p>
            <a:r>
              <a:rPr lang="et-EE" dirty="0" smtClean="0"/>
              <a:t>Lisasoove esitas ligi 40 isikut, soove oli kokku üle 50.</a:t>
            </a:r>
          </a:p>
          <a:p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Lisasoovid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Tervise, puuete ja toimetulekuga seotud tunnused – 8;</a:t>
            </a:r>
          </a:p>
          <a:p>
            <a:r>
              <a:rPr lang="et-EE" smtClean="0"/>
              <a:t>Sissetulek – 7;</a:t>
            </a:r>
          </a:p>
          <a:p>
            <a:r>
              <a:rPr lang="et-EE" smtClean="0"/>
              <a:t>Rahvus ja/või emakeel, keelteoskus –7;</a:t>
            </a:r>
          </a:p>
          <a:p>
            <a:r>
              <a:rPr lang="et-EE" smtClean="0"/>
              <a:t>Elukoht ja selle erinevus RR elukohast – 5;</a:t>
            </a:r>
          </a:p>
          <a:p>
            <a:r>
              <a:rPr lang="et-EE" smtClean="0"/>
              <a:t>Ränne, rändetee, elukohavahetus – 3;</a:t>
            </a:r>
          </a:p>
          <a:p>
            <a:r>
              <a:rPr lang="et-EE" smtClean="0"/>
              <a:t>Elamistingimused, eluruumi kuuluvus, remont – 4;</a:t>
            </a:r>
          </a:p>
          <a:p>
            <a:r>
              <a:rPr lang="et-EE" smtClean="0"/>
              <a:t>Sünnitatud laste arv, üksivanemad, lastega pered – 3;</a:t>
            </a:r>
          </a:p>
          <a:p>
            <a:r>
              <a:rPr lang="et-EE" smtClean="0"/>
              <a:t>Interneti kasutus – 3;</a:t>
            </a:r>
          </a:p>
          <a:p>
            <a:r>
              <a:rPr lang="et-EE" smtClean="0"/>
              <a:t>Mitmesugune teave töökoha kohta, ka kaugus –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Veel lisasoove: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  Eesti kodanikud välismaal </a:t>
            </a:r>
          </a:p>
          <a:p>
            <a:r>
              <a:rPr lang="et-EE" smtClean="0"/>
              <a:t>  Inimese tööalased lisaoskused - juhiluba (ARK), keelteoskus, arvutioskus.</a:t>
            </a:r>
          </a:p>
          <a:p>
            <a:r>
              <a:rPr lang="et-EE" smtClean="0"/>
              <a:t> Omandatud eriala, lõpetatud kooli nimi </a:t>
            </a:r>
          </a:p>
          <a:p>
            <a:r>
              <a:rPr lang="et-EE" smtClean="0"/>
              <a:t> Spordiregister</a:t>
            </a:r>
          </a:p>
          <a:p>
            <a:r>
              <a:rPr lang="et-EE" smtClean="0"/>
              <a:t> Lisaks vee- ja kanalisatsiooni olemasolu ja majapidamise seotus jäätmekogumisüsteemiga, sh liigitikogutavate jäätmete üleandmise võimalused (eelkõige paber ja biojäätmed) kinnistul. </a:t>
            </a:r>
            <a:endParaRPr lang="et-EE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Mida arvab KOV ameti ja töökoha andmevajadusest loenduse 2016 aasta tarbijauuringu alusel?</a:t>
            </a:r>
            <a:endParaRPr lang="et-E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0A46C5-8B1E-4AD3-B7ED-59687ABDCCB5}" type="datetime1">
              <a:rPr lang="et-EE" smtClean="0"/>
              <a:pPr/>
              <a:t>20.09.2016</a:t>
            </a:fld>
            <a:endParaRPr lang="et-E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1560" y="1628800"/>
          <a:ext cx="8151812" cy="4771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Esitluses kasutatud analüüside autorid teemade järgi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K. Lehto, E. </a:t>
            </a:r>
            <a:r>
              <a:rPr lang="et-EE" dirty="0" err="1" smtClean="0"/>
              <a:t>Maasing</a:t>
            </a:r>
            <a:r>
              <a:rPr lang="et-EE" dirty="0" smtClean="0"/>
              <a:t>, E-M Tiit “ </a:t>
            </a:r>
            <a:r>
              <a:rPr lang="et-EE" dirty="0" err="1" smtClean="0"/>
              <a:t>Residentsus</a:t>
            </a:r>
            <a:r>
              <a:rPr lang="et-EE" dirty="0" smtClean="0"/>
              <a:t> indeks ja elumärgid”</a:t>
            </a:r>
          </a:p>
          <a:p>
            <a:r>
              <a:rPr lang="et-EE" dirty="0" smtClean="0"/>
              <a:t>H. Äär ”Registreeritud elukoht ja seda mõjutavad tegurid”</a:t>
            </a:r>
          </a:p>
          <a:p>
            <a:r>
              <a:rPr lang="et-EE" dirty="0" smtClean="0"/>
              <a:t>V. </a:t>
            </a:r>
            <a:r>
              <a:rPr lang="et-EE" dirty="0" err="1" smtClean="0"/>
              <a:t>Levenko</a:t>
            </a:r>
            <a:r>
              <a:rPr lang="et-EE" dirty="0" smtClean="0"/>
              <a:t> “Ehitusregistri üldkogum”</a:t>
            </a:r>
          </a:p>
          <a:p>
            <a:r>
              <a:rPr lang="et-EE" dirty="0" smtClean="0"/>
              <a:t>E-M Tiit “Tarbijauuringust ülevaade”</a:t>
            </a:r>
          </a:p>
          <a:p>
            <a:r>
              <a:rPr lang="et-EE" dirty="0" smtClean="0"/>
              <a:t>Maa-ameti aadressikorrastuse projekti ülevaade kaardil.</a:t>
            </a:r>
          </a:p>
          <a:p>
            <a:endParaRPr lang="et-EE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97834-ABE3-4E2B-8D43-919460308653}" type="datetime1">
              <a:rPr lang="et-EE" smtClean="0"/>
              <a:pPr/>
              <a:t>20.09.2016</a:t>
            </a:fld>
            <a:endParaRPr lang="et-EE" dirty="0"/>
          </a:p>
        </p:txBody>
      </p:sp>
      <p:pic>
        <p:nvPicPr>
          <p:cNvPr id="45061" name="Picture 5" descr="Eesti statistika_vahe_la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-12700"/>
            <a:ext cx="9170988" cy="687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/>
        </p:nvGraphicFramePr>
        <p:xfrm>
          <a:off x="755576" y="2636912"/>
          <a:ext cx="8136904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388" name="Title 5"/>
          <p:cNvSpPr>
            <a:spLocks noGrp="1"/>
          </p:cNvSpPr>
          <p:nvPr>
            <p:ph type="title"/>
          </p:nvPr>
        </p:nvSpPr>
        <p:spPr>
          <a:xfrm>
            <a:off x="2771775" y="260350"/>
            <a:ext cx="5834063" cy="647700"/>
          </a:xfrm>
        </p:spPr>
        <p:txBody>
          <a:bodyPr/>
          <a:lstStyle/>
          <a:p>
            <a:r>
              <a:rPr lang="et-EE" sz="2800" dirty="0" smtClean="0">
                <a:solidFill>
                  <a:schemeClr val="tx1"/>
                </a:solidFill>
              </a:rPr>
              <a:t>REGREL eeldatav kogukulu </a:t>
            </a:r>
            <a:r>
              <a:rPr lang="et-EE" sz="2000" b="0" dirty="0" smtClean="0"/>
              <a:t>(25,4 miljonit eurot)</a:t>
            </a:r>
            <a:endParaRPr lang="et-EE" b="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55576" y="1125538"/>
          <a:ext cx="8064896" cy="1209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499"/>
                <a:gridCol w="2262754"/>
                <a:gridCol w="2209561"/>
                <a:gridCol w="2099082"/>
              </a:tblGrid>
              <a:tr h="703600">
                <a:tc>
                  <a:txBody>
                    <a:bodyPr/>
                    <a:lstStyle/>
                    <a:p>
                      <a:pPr algn="ctr"/>
                      <a:r>
                        <a:rPr lang="et-EE" sz="2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Periood</a:t>
                      </a:r>
                      <a:endParaRPr lang="et-EE" sz="2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Statistikaamet</a:t>
                      </a:r>
                      <a:endParaRPr lang="et-EE" sz="2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Registrid</a:t>
                      </a:r>
                      <a:endParaRPr lang="et-EE" sz="2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Kokku REGREL</a:t>
                      </a:r>
                      <a:endParaRPr lang="et-EE" sz="2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60960" marB="60960" anchor="ctr">
                    <a:solidFill>
                      <a:schemeClr val="bg1"/>
                    </a:solidFill>
                  </a:tcPr>
                </a:tc>
              </a:tr>
              <a:tr h="447734">
                <a:tc>
                  <a:txBody>
                    <a:bodyPr/>
                    <a:lstStyle/>
                    <a:p>
                      <a:pPr algn="ctr"/>
                      <a:r>
                        <a:rPr lang="et-EE" sz="19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2010-2022</a:t>
                      </a:r>
                      <a:endParaRPr lang="et-EE" sz="19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60960" marB="60960" anchor="ctr">
                    <a:solidFill>
                      <a:srgbClr val="0039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9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16,1</a:t>
                      </a:r>
                      <a:endParaRPr lang="et-EE" sz="29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039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9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9,3</a:t>
                      </a:r>
                    </a:p>
                  </a:txBody>
                  <a:tcPr marL="0" marR="0" marT="0" marB="0" anchor="ctr">
                    <a:solidFill>
                      <a:srgbClr val="0039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9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25,4</a:t>
                      </a:r>
                    </a:p>
                  </a:txBody>
                  <a:tcPr marL="0" marR="0" marT="0" marB="0" anchor="ctr">
                    <a:solidFill>
                      <a:srgbClr val="0039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67744" y="332656"/>
            <a:ext cx="6696744" cy="647700"/>
          </a:xfrm>
        </p:spPr>
        <p:txBody>
          <a:bodyPr/>
          <a:lstStyle/>
          <a:p>
            <a:r>
              <a:rPr lang="et-EE" sz="2400" dirty="0" smtClean="0">
                <a:solidFill>
                  <a:schemeClr val="accent2">
                    <a:lumMod val="50000"/>
                  </a:schemeClr>
                </a:solidFill>
              </a:rPr>
              <a:t>REGREL registrid ja nende vahelised seosed</a:t>
            </a:r>
            <a:endParaRPr lang="et-EE" sz="2400" dirty="0" smtClean="0"/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t-EE" smtClean="0"/>
              <a:t>17.05.16</a:t>
            </a:r>
            <a:endParaRPr lang="et-EE" dirty="0"/>
          </a:p>
        </p:txBody>
      </p:sp>
      <p:cxnSp>
        <p:nvCxnSpPr>
          <p:cNvPr id="19464" name="AutoShape 3"/>
          <p:cNvCxnSpPr>
            <a:cxnSpLocks noChangeShapeType="1"/>
          </p:cNvCxnSpPr>
          <p:nvPr/>
        </p:nvCxnSpPr>
        <p:spPr bwMode="auto">
          <a:xfrm>
            <a:off x="2842823" y="2775165"/>
            <a:ext cx="318168" cy="47622"/>
          </a:xfrm>
          <a:prstGeom prst="straightConnector1">
            <a:avLst/>
          </a:prstGeom>
          <a:noFill/>
          <a:ln w="25400">
            <a:solidFill>
              <a:srgbClr val="B22F16"/>
            </a:solidFill>
            <a:round/>
            <a:headEnd/>
            <a:tailEnd/>
          </a:ln>
        </p:spPr>
      </p:cxnSp>
      <p:cxnSp>
        <p:nvCxnSpPr>
          <p:cNvPr id="19483" name="AutoShape 6"/>
          <p:cNvCxnSpPr>
            <a:cxnSpLocks noChangeShapeType="1"/>
          </p:cNvCxnSpPr>
          <p:nvPr/>
        </p:nvCxnSpPr>
        <p:spPr bwMode="auto">
          <a:xfrm>
            <a:off x="2951420" y="2043689"/>
            <a:ext cx="571559" cy="577815"/>
          </a:xfrm>
          <a:prstGeom prst="straightConnector1">
            <a:avLst/>
          </a:prstGeom>
          <a:noFill/>
          <a:ln w="25400">
            <a:solidFill>
              <a:srgbClr val="B22F16"/>
            </a:solidFill>
            <a:round/>
            <a:headEnd/>
            <a:tailEnd/>
          </a:ln>
        </p:spPr>
      </p:cxnSp>
      <p:cxnSp>
        <p:nvCxnSpPr>
          <p:cNvPr id="19484" name="AutoShape 7"/>
          <p:cNvCxnSpPr>
            <a:cxnSpLocks noChangeShapeType="1"/>
          </p:cNvCxnSpPr>
          <p:nvPr/>
        </p:nvCxnSpPr>
        <p:spPr bwMode="auto">
          <a:xfrm>
            <a:off x="3970700" y="1617629"/>
            <a:ext cx="635" cy="1003240"/>
          </a:xfrm>
          <a:prstGeom prst="straightConnector1">
            <a:avLst/>
          </a:prstGeom>
          <a:noFill/>
          <a:ln w="25400">
            <a:solidFill>
              <a:srgbClr val="B22F16"/>
            </a:solidFill>
            <a:round/>
            <a:headEnd/>
            <a:tailEnd/>
          </a:ln>
        </p:spPr>
      </p:cxnSp>
      <p:cxnSp>
        <p:nvCxnSpPr>
          <p:cNvPr id="19485" name="AutoShape 8"/>
          <p:cNvCxnSpPr>
            <a:cxnSpLocks noChangeShapeType="1"/>
          </p:cNvCxnSpPr>
          <p:nvPr/>
        </p:nvCxnSpPr>
        <p:spPr bwMode="auto">
          <a:xfrm>
            <a:off x="2123516" y="3212976"/>
            <a:ext cx="65825" cy="776871"/>
          </a:xfrm>
          <a:prstGeom prst="straightConnector1">
            <a:avLst/>
          </a:prstGeom>
          <a:noFill/>
          <a:ln w="25400">
            <a:solidFill>
              <a:srgbClr val="46BBD2"/>
            </a:solidFill>
            <a:round/>
            <a:headEnd/>
            <a:tailEnd/>
          </a:ln>
        </p:spPr>
      </p:cxnSp>
      <p:sp>
        <p:nvSpPr>
          <p:cNvPr id="19486" name="Oval 9"/>
          <p:cNvSpPr>
            <a:spLocks noChangeArrowheads="1"/>
          </p:cNvSpPr>
          <p:nvPr/>
        </p:nvSpPr>
        <p:spPr bwMode="auto">
          <a:xfrm>
            <a:off x="2555564" y="1052736"/>
            <a:ext cx="2823503" cy="268525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t-EE" sz="1400"/>
          </a:p>
        </p:txBody>
      </p:sp>
      <p:sp>
        <p:nvSpPr>
          <p:cNvPr id="19487" name="AutoShape 10"/>
          <p:cNvSpPr>
            <a:spLocks noChangeArrowheads="1"/>
          </p:cNvSpPr>
          <p:nvPr/>
        </p:nvSpPr>
        <p:spPr bwMode="auto">
          <a:xfrm>
            <a:off x="3103835" y="1052513"/>
            <a:ext cx="1781360" cy="56575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Eesti hariduse infosüsteem</a:t>
            </a:r>
            <a:endParaRPr lang="et-EE" sz="1400" b="0" dirty="0">
              <a:solidFill>
                <a:schemeClr val="tx1"/>
              </a:solidFill>
            </a:endParaRPr>
          </a:p>
        </p:txBody>
      </p:sp>
      <p:sp>
        <p:nvSpPr>
          <p:cNvPr id="19488" name="AutoShape 11"/>
          <p:cNvSpPr>
            <a:spLocks noChangeArrowheads="1"/>
          </p:cNvSpPr>
          <p:nvPr/>
        </p:nvSpPr>
        <p:spPr bwMode="auto">
          <a:xfrm>
            <a:off x="1403437" y="1691285"/>
            <a:ext cx="1656184" cy="36827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 smtClean="0">
                <a:solidFill>
                  <a:schemeClr val="tx1"/>
                </a:solidFill>
                <a:latin typeface="Times New Roman" pitchFamily="18" charset="0"/>
              </a:rPr>
              <a:t>Töötukassa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19489" name="AutoShape 12"/>
          <p:cNvSpPr>
            <a:spLocks noChangeArrowheads="1"/>
          </p:cNvSpPr>
          <p:nvPr/>
        </p:nvSpPr>
        <p:spPr bwMode="auto">
          <a:xfrm>
            <a:off x="1043396" y="2503401"/>
            <a:ext cx="1799427" cy="7095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 smtClean="0">
                <a:solidFill>
                  <a:schemeClr val="tx1"/>
                </a:solidFill>
                <a:latin typeface="Times New Roman" pitchFamily="18" charset="0"/>
              </a:rPr>
              <a:t>Töötamise register, Maksukohustuslaste register</a:t>
            </a:r>
            <a:endParaRPr lang="et-EE" sz="1400" b="0" dirty="0">
              <a:solidFill>
                <a:schemeClr val="tx1"/>
              </a:solidFill>
            </a:endParaRPr>
          </a:p>
        </p:txBody>
      </p:sp>
      <p:sp>
        <p:nvSpPr>
          <p:cNvPr id="19490" name="AutoShape 13"/>
          <p:cNvSpPr>
            <a:spLocks noChangeArrowheads="1"/>
          </p:cNvSpPr>
          <p:nvPr/>
        </p:nvSpPr>
        <p:spPr bwMode="auto">
          <a:xfrm>
            <a:off x="5075844" y="1484784"/>
            <a:ext cx="1800412" cy="58670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Riiklik </a:t>
            </a:r>
            <a:r>
              <a:rPr lang="et-EE" sz="1400" b="0" dirty="0" smtClean="0">
                <a:solidFill>
                  <a:schemeClr val="tx1"/>
                </a:solidFill>
                <a:latin typeface="Times New Roman" pitchFamily="18" charset="0"/>
              </a:rPr>
              <a:t>pensioni-kindlustuse </a:t>
            </a: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register </a:t>
            </a:r>
            <a:endParaRPr lang="et-EE" sz="1400" b="0" dirty="0">
              <a:solidFill>
                <a:schemeClr val="tx1"/>
              </a:solidFill>
            </a:endParaRPr>
          </a:p>
        </p:txBody>
      </p:sp>
      <p:sp>
        <p:nvSpPr>
          <p:cNvPr id="19491" name="AutoShape 14"/>
          <p:cNvSpPr>
            <a:spLocks noChangeArrowheads="1"/>
          </p:cNvSpPr>
          <p:nvPr/>
        </p:nvSpPr>
        <p:spPr bwMode="auto">
          <a:xfrm>
            <a:off x="5068094" y="2361170"/>
            <a:ext cx="1604176" cy="9956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Teised registrid (KVKR, KIRST, KIR,KPR,STAR, ETR )</a:t>
            </a:r>
            <a:endParaRPr lang="et-EE" sz="1400" b="0" dirty="0">
              <a:solidFill>
                <a:schemeClr val="tx1"/>
              </a:solidFill>
            </a:endParaRPr>
          </a:p>
        </p:txBody>
      </p:sp>
      <p:cxnSp>
        <p:nvCxnSpPr>
          <p:cNvPr id="19492" name="AutoShape 15"/>
          <p:cNvCxnSpPr>
            <a:cxnSpLocks noChangeShapeType="1"/>
            <a:endCxn id="19490" idx="1"/>
          </p:cNvCxnSpPr>
          <p:nvPr/>
        </p:nvCxnSpPr>
        <p:spPr bwMode="auto">
          <a:xfrm flipV="1">
            <a:off x="4571788" y="1778137"/>
            <a:ext cx="504056" cy="858775"/>
          </a:xfrm>
          <a:prstGeom prst="straightConnector1">
            <a:avLst/>
          </a:prstGeom>
          <a:noFill/>
          <a:ln w="25400">
            <a:solidFill>
              <a:srgbClr val="B22F16"/>
            </a:solidFill>
            <a:round/>
            <a:headEnd/>
            <a:tailEnd/>
          </a:ln>
        </p:spPr>
      </p:cxnSp>
      <p:cxnSp>
        <p:nvCxnSpPr>
          <p:cNvPr id="19493" name="AutoShape 16"/>
          <p:cNvCxnSpPr>
            <a:cxnSpLocks noChangeShapeType="1"/>
          </p:cNvCxnSpPr>
          <p:nvPr/>
        </p:nvCxnSpPr>
        <p:spPr bwMode="auto">
          <a:xfrm flipV="1">
            <a:off x="4765168" y="2621504"/>
            <a:ext cx="302926" cy="153661"/>
          </a:xfrm>
          <a:prstGeom prst="straightConnector1">
            <a:avLst/>
          </a:prstGeom>
          <a:noFill/>
          <a:ln w="25400">
            <a:solidFill>
              <a:srgbClr val="B22F16"/>
            </a:solidFill>
            <a:round/>
            <a:headEnd/>
            <a:tailEnd/>
          </a:ln>
        </p:spPr>
      </p:cxnSp>
      <p:sp>
        <p:nvSpPr>
          <p:cNvPr id="19494" name="AutoShape 17"/>
          <p:cNvSpPr>
            <a:spLocks noChangeArrowheads="1"/>
          </p:cNvSpPr>
          <p:nvPr/>
        </p:nvSpPr>
        <p:spPr bwMode="auto">
          <a:xfrm>
            <a:off x="3160991" y="2621504"/>
            <a:ext cx="1604176" cy="55876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Rahvastikuregister</a:t>
            </a:r>
            <a:endParaRPr lang="et-EE" sz="1400" b="0" dirty="0">
              <a:solidFill>
                <a:schemeClr val="tx1"/>
              </a:solidFill>
            </a:endParaRPr>
          </a:p>
        </p:txBody>
      </p:sp>
      <p:cxnSp>
        <p:nvCxnSpPr>
          <p:cNvPr id="19477" name="AutoShape 19"/>
          <p:cNvCxnSpPr>
            <a:cxnSpLocks noChangeShapeType="1"/>
          </p:cNvCxnSpPr>
          <p:nvPr/>
        </p:nvCxnSpPr>
        <p:spPr bwMode="auto">
          <a:xfrm>
            <a:off x="2741848" y="4541629"/>
            <a:ext cx="100975" cy="363198"/>
          </a:xfrm>
          <a:prstGeom prst="straightConnector1">
            <a:avLst/>
          </a:prstGeom>
          <a:noFill/>
          <a:ln w="25400">
            <a:solidFill>
              <a:srgbClr val="46BBD2"/>
            </a:solidFill>
            <a:round/>
            <a:headEnd/>
            <a:tailEnd/>
          </a:ln>
        </p:spPr>
      </p:cxnSp>
      <p:cxnSp>
        <p:nvCxnSpPr>
          <p:cNvPr id="19478" name="AutoShape 20"/>
          <p:cNvCxnSpPr>
            <a:cxnSpLocks noChangeShapeType="1"/>
          </p:cNvCxnSpPr>
          <p:nvPr/>
        </p:nvCxnSpPr>
        <p:spPr bwMode="auto">
          <a:xfrm flipH="1">
            <a:off x="1713041" y="4542264"/>
            <a:ext cx="190520" cy="363198"/>
          </a:xfrm>
          <a:prstGeom prst="straightConnector1">
            <a:avLst/>
          </a:prstGeom>
          <a:noFill/>
          <a:ln w="25400">
            <a:solidFill>
              <a:srgbClr val="46BBD2"/>
            </a:solidFill>
            <a:round/>
            <a:headEnd/>
            <a:tailEnd/>
          </a:ln>
        </p:spPr>
      </p:cxnSp>
      <p:sp>
        <p:nvSpPr>
          <p:cNvPr id="19479" name="Oval 21"/>
          <p:cNvSpPr>
            <a:spLocks noChangeArrowheads="1"/>
          </p:cNvSpPr>
          <p:nvPr/>
        </p:nvSpPr>
        <p:spPr bwMode="auto">
          <a:xfrm>
            <a:off x="827124" y="3677446"/>
            <a:ext cx="2800641" cy="268525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t-EE" sz="1400"/>
          </a:p>
        </p:txBody>
      </p:sp>
      <p:sp>
        <p:nvSpPr>
          <p:cNvPr id="19480" name="AutoShape 22"/>
          <p:cNvSpPr>
            <a:spLocks noChangeArrowheads="1"/>
          </p:cNvSpPr>
          <p:nvPr/>
        </p:nvSpPr>
        <p:spPr bwMode="auto">
          <a:xfrm>
            <a:off x="2332230" y="4904827"/>
            <a:ext cx="1159630" cy="60829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et-EE" sz="1400" b="0">
              <a:solidFill>
                <a:schemeClr val="tx1"/>
              </a:solidFill>
            </a:endParaRPr>
          </a:p>
        </p:txBody>
      </p:sp>
      <p:sp>
        <p:nvSpPr>
          <p:cNvPr id="19481" name="AutoShape 23"/>
          <p:cNvSpPr>
            <a:spLocks noChangeArrowheads="1"/>
          </p:cNvSpPr>
          <p:nvPr/>
        </p:nvSpPr>
        <p:spPr bwMode="auto">
          <a:xfrm>
            <a:off x="1403437" y="3989847"/>
            <a:ext cx="1872208" cy="5524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 smtClean="0">
                <a:solidFill>
                  <a:schemeClr val="tx1"/>
                </a:solidFill>
                <a:latin typeface="Times New Roman" pitchFamily="18" charset="0"/>
              </a:rPr>
              <a:t>SA majandusüksuste register</a:t>
            </a:r>
            <a:endParaRPr lang="et-EE" sz="1400" b="0" dirty="0">
              <a:solidFill>
                <a:schemeClr val="tx1"/>
              </a:solidFill>
            </a:endParaRPr>
          </a:p>
        </p:txBody>
      </p:sp>
      <p:sp>
        <p:nvSpPr>
          <p:cNvPr id="19482" name="AutoShape 24"/>
          <p:cNvSpPr>
            <a:spLocks noChangeArrowheads="1"/>
          </p:cNvSpPr>
          <p:nvPr/>
        </p:nvSpPr>
        <p:spPr bwMode="auto">
          <a:xfrm>
            <a:off x="922384" y="4904827"/>
            <a:ext cx="1266957" cy="60829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RKOARR</a:t>
            </a:r>
            <a:endParaRPr lang="et-EE" sz="1400" b="0" dirty="0">
              <a:solidFill>
                <a:schemeClr val="tx1"/>
              </a:solidFill>
            </a:endParaRPr>
          </a:p>
        </p:txBody>
      </p:sp>
      <p:cxnSp>
        <p:nvCxnSpPr>
          <p:cNvPr id="19469" name="AutoShape 26"/>
          <p:cNvCxnSpPr>
            <a:cxnSpLocks noChangeShapeType="1"/>
          </p:cNvCxnSpPr>
          <p:nvPr/>
        </p:nvCxnSpPr>
        <p:spPr bwMode="auto">
          <a:xfrm flipH="1" flipV="1">
            <a:off x="4571788" y="3140968"/>
            <a:ext cx="792088" cy="1008112"/>
          </a:xfrm>
          <a:prstGeom prst="straightConnector1">
            <a:avLst/>
          </a:prstGeom>
          <a:noFill/>
          <a:ln w="25400">
            <a:solidFill>
              <a:srgbClr val="97C751"/>
            </a:solidFill>
            <a:round/>
            <a:headEnd/>
            <a:tailEnd/>
          </a:ln>
        </p:spPr>
      </p:cxnSp>
      <p:sp>
        <p:nvSpPr>
          <p:cNvPr id="19471" name="Oval 28"/>
          <p:cNvSpPr>
            <a:spLocks noChangeArrowheads="1"/>
          </p:cNvSpPr>
          <p:nvPr/>
        </p:nvSpPr>
        <p:spPr bwMode="auto">
          <a:xfrm>
            <a:off x="3971335" y="3607600"/>
            <a:ext cx="2823503" cy="26852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t-EE" sz="1400"/>
          </a:p>
        </p:txBody>
      </p:sp>
      <p:sp>
        <p:nvSpPr>
          <p:cNvPr id="19472" name="AutoShape 29"/>
          <p:cNvSpPr>
            <a:spLocks noChangeArrowheads="1"/>
          </p:cNvSpPr>
          <p:nvPr/>
        </p:nvSpPr>
        <p:spPr bwMode="auto">
          <a:xfrm>
            <a:off x="5219860" y="4149080"/>
            <a:ext cx="1409846" cy="5130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Ehitisregister</a:t>
            </a:r>
            <a:endParaRPr lang="et-EE" sz="1400" b="0" dirty="0">
              <a:solidFill>
                <a:schemeClr val="tx1"/>
              </a:solidFill>
            </a:endParaRPr>
          </a:p>
        </p:txBody>
      </p:sp>
      <p:sp>
        <p:nvSpPr>
          <p:cNvPr id="19473" name="AutoShape 30"/>
          <p:cNvSpPr>
            <a:spLocks noChangeArrowheads="1"/>
          </p:cNvSpPr>
          <p:nvPr/>
        </p:nvSpPr>
        <p:spPr bwMode="auto">
          <a:xfrm>
            <a:off x="5075844" y="5445224"/>
            <a:ext cx="1352055" cy="46669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</a:rPr>
              <a:t>ADS süsteem</a:t>
            </a:r>
            <a:endParaRPr lang="et-EE" sz="1400" b="0" dirty="0">
              <a:solidFill>
                <a:schemeClr val="tx1"/>
              </a:solidFill>
            </a:endParaRPr>
          </a:p>
        </p:txBody>
      </p:sp>
      <p:cxnSp>
        <p:nvCxnSpPr>
          <p:cNvPr id="19476" name="AutoShape 33"/>
          <p:cNvCxnSpPr>
            <a:cxnSpLocks noChangeShapeType="1"/>
          </p:cNvCxnSpPr>
          <p:nvPr/>
        </p:nvCxnSpPr>
        <p:spPr bwMode="auto">
          <a:xfrm>
            <a:off x="3836701" y="3180271"/>
            <a:ext cx="447055" cy="1616881"/>
          </a:xfrm>
          <a:prstGeom prst="straightConnector1">
            <a:avLst/>
          </a:prstGeom>
          <a:noFill/>
          <a:ln w="25400">
            <a:solidFill>
              <a:srgbClr val="97C751"/>
            </a:solidFill>
            <a:round/>
            <a:headEnd/>
            <a:tailEnd/>
          </a:ln>
        </p:spPr>
      </p:cxnSp>
      <p:sp>
        <p:nvSpPr>
          <p:cNvPr id="19460" name="TextBox 37"/>
          <p:cNvSpPr txBox="1">
            <a:spLocks noChangeArrowheads="1"/>
          </p:cNvSpPr>
          <p:nvPr/>
        </p:nvSpPr>
        <p:spPr bwMode="auto">
          <a:xfrm>
            <a:off x="7092280" y="2924175"/>
            <a:ext cx="1872332" cy="3293209"/>
          </a:xfrm>
          <a:prstGeom prst="rect">
            <a:avLst/>
          </a:prstGeom>
          <a:noFill/>
          <a:ln w="9525">
            <a:solidFill>
              <a:srgbClr val="97C75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1600" dirty="0">
                <a:solidFill>
                  <a:srgbClr val="B22F16"/>
                </a:solidFill>
              </a:rPr>
              <a:t>Punane</a:t>
            </a:r>
            <a:r>
              <a:rPr lang="et-EE" sz="1600" dirty="0"/>
              <a:t> </a:t>
            </a:r>
            <a:r>
              <a:rPr lang="en-US" sz="1600" dirty="0"/>
              <a:t>– </a:t>
            </a:r>
            <a:r>
              <a:rPr lang="et-EE" sz="1600" dirty="0"/>
              <a:t>isikukoodiga seostamine</a:t>
            </a:r>
            <a:r>
              <a:rPr lang="en-US" sz="1600" dirty="0"/>
              <a:t> </a:t>
            </a:r>
            <a:endParaRPr lang="et-EE" sz="1600" dirty="0"/>
          </a:p>
          <a:p>
            <a:endParaRPr lang="et-EE" sz="1600" dirty="0"/>
          </a:p>
          <a:p>
            <a:r>
              <a:rPr lang="et-EE" sz="1600" dirty="0">
                <a:solidFill>
                  <a:srgbClr val="46BBD2"/>
                </a:solidFill>
              </a:rPr>
              <a:t>Sinine</a:t>
            </a:r>
            <a:r>
              <a:rPr lang="et-EE" sz="1600" dirty="0"/>
              <a:t> </a:t>
            </a:r>
            <a:r>
              <a:rPr lang="en-US" sz="1600" dirty="0"/>
              <a:t>– </a:t>
            </a:r>
            <a:r>
              <a:rPr lang="et-EE" sz="1600" dirty="0"/>
              <a:t>Äriregistri koodiga seostamine</a:t>
            </a:r>
            <a:endParaRPr lang="en-US" sz="1600" dirty="0"/>
          </a:p>
          <a:p>
            <a:endParaRPr lang="et-EE" sz="1600" dirty="0"/>
          </a:p>
          <a:p>
            <a:r>
              <a:rPr lang="et-EE" sz="1600" dirty="0" smtClean="0">
                <a:solidFill>
                  <a:srgbClr val="97C751"/>
                </a:solidFill>
              </a:rPr>
              <a:t>Roheline</a:t>
            </a:r>
            <a:r>
              <a:rPr lang="et-EE" sz="1600" dirty="0" smtClean="0"/>
              <a:t> </a:t>
            </a:r>
            <a:r>
              <a:rPr lang="en-US" sz="1600" dirty="0" smtClean="0"/>
              <a:t>– </a:t>
            </a:r>
            <a:r>
              <a:rPr lang="et-EE" sz="1600" dirty="0" smtClean="0"/>
              <a:t>Aadressiobjekti </a:t>
            </a:r>
            <a:r>
              <a:rPr lang="et-EE" sz="1600" dirty="0"/>
              <a:t>koodiga seostamine</a:t>
            </a:r>
            <a:r>
              <a:rPr lang="en-US" sz="1600" dirty="0"/>
              <a:t>, </a:t>
            </a:r>
            <a:endParaRPr lang="et-EE" sz="1600" dirty="0"/>
          </a:p>
        </p:txBody>
      </p:sp>
      <p:sp>
        <p:nvSpPr>
          <p:cNvPr id="19461" name="TextBox 36"/>
          <p:cNvSpPr txBox="1">
            <a:spLocks noChangeArrowheads="1"/>
          </p:cNvSpPr>
          <p:nvPr/>
        </p:nvSpPr>
        <p:spPr bwMode="auto">
          <a:xfrm>
            <a:off x="2340011" y="4941888"/>
            <a:ext cx="1079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14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Äriregister</a:t>
            </a:r>
          </a:p>
        </p:txBody>
      </p:sp>
      <p:sp>
        <p:nvSpPr>
          <p:cNvPr id="35" name="AutoShape 30"/>
          <p:cNvSpPr>
            <a:spLocks noChangeArrowheads="1"/>
          </p:cNvSpPr>
          <p:nvPr/>
        </p:nvSpPr>
        <p:spPr bwMode="auto">
          <a:xfrm>
            <a:off x="4067732" y="4797152"/>
            <a:ext cx="1440160" cy="46669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t-EE" sz="1400" b="0" dirty="0" smtClean="0">
                <a:solidFill>
                  <a:schemeClr val="tx1"/>
                </a:solidFill>
                <a:latin typeface="Times New Roman" pitchFamily="18" charset="0"/>
              </a:rPr>
              <a:t>Kinnistusraamat</a:t>
            </a:r>
            <a:endParaRPr lang="et-EE" sz="1400" b="0" dirty="0">
              <a:solidFill>
                <a:schemeClr val="tx1"/>
              </a:solidFill>
            </a:endParaRPr>
          </a:p>
        </p:txBody>
      </p:sp>
      <p:cxnSp>
        <p:nvCxnSpPr>
          <p:cNvPr id="38" name="AutoShape 7"/>
          <p:cNvCxnSpPr>
            <a:cxnSpLocks noChangeShapeType="1"/>
          </p:cNvCxnSpPr>
          <p:nvPr/>
        </p:nvCxnSpPr>
        <p:spPr bwMode="auto">
          <a:xfrm>
            <a:off x="4139740" y="3212976"/>
            <a:ext cx="576064" cy="1584176"/>
          </a:xfrm>
          <a:prstGeom prst="straightConnector1">
            <a:avLst/>
          </a:prstGeom>
          <a:noFill/>
          <a:ln w="25400">
            <a:solidFill>
              <a:srgbClr val="B22F16"/>
            </a:solidFill>
            <a:round/>
            <a:headEnd/>
            <a:tailEnd/>
          </a:ln>
        </p:spPr>
      </p:cxnSp>
      <p:cxnSp>
        <p:nvCxnSpPr>
          <p:cNvPr id="60" name="AutoShape 26"/>
          <p:cNvCxnSpPr>
            <a:cxnSpLocks noChangeShapeType="1"/>
            <a:stCxn id="19481" idx="3"/>
            <a:endCxn id="19472" idx="1"/>
          </p:cNvCxnSpPr>
          <p:nvPr/>
        </p:nvCxnSpPr>
        <p:spPr bwMode="auto">
          <a:xfrm>
            <a:off x="3275645" y="4266056"/>
            <a:ext cx="1944215" cy="139549"/>
          </a:xfrm>
          <a:prstGeom prst="straightConnector1">
            <a:avLst/>
          </a:prstGeom>
          <a:noFill/>
          <a:ln w="25400">
            <a:solidFill>
              <a:srgbClr val="97C751"/>
            </a:solidFill>
            <a:round/>
            <a:headEnd/>
            <a:tailEnd/>
          </a:ln>
        </p:spPr>
      </p:cxnSp>
      <p:cxnSp>
        <p:nvCxnSpPr>
          <p:cNvPr id="63" name="AutoShape 26"/>
          <p:cNvCxnSpPr>
            <a:cxnSpLocks noChangeShapeType="1"/>
          </p:cNvCxnSpPr>
          <p:nvPr/>
        </p:nvCxnSpPr>
        <p:spPr bwMode="auto">
          <a:xfrm flipV="1">
            <a:off x="5723916" y="4653136"/>
            <a:ext cx="172911" cy="783095"/>
          </a:xfrm>
          <a:prstGeom prst="straightConnector1">
            <a:avLst/>
          </a:prstGeom>
          <a:noFill/>
          <a:ln w="25400">
            <a:solidFill>
              <a:srgbClr val="97C751"/>
            </a:solidFill>
            <a:round/>
            <a:headEnd/>
            <a:tailEnd/>
          </a:ln>
        </p:spPr>
      </p:cxnSp>
      <p:cxnSp>
        <p:nvCxnSpPr>
          <p:cNvPr id="64" name="AutoShape 26"/>
          <p:cNvCxnSpPr>
            <a:cxnSpLocks noChangeShapeType="1"/>
            <a:stCxn id="19473" idx="1"/>
          </p:cNvCxnSpPr>
          <p:nvPr/>
        </p:nvCxnSpPr>
        <p:spPr bwMode="auto">
          <a:xfrm flipH="1" flipV="1">
            <a:off x="4499780" y="5229200"/>
            <a:ext cx="576064" cy="449373"/>
          </a:xfrm>
          <a:prstGeom prst="straightConnector1">
            <a:avLst/>
          </a:prstGeom>
          <a:noFill/>
          <a:ln w="25400">
            <a:solidFill>
              <a:srgbClr val="97C75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0"/>
            <a:ext cx="6193681" cy="1052513"/>
          </a:xfrm>
        </p:spPr>
        <p:txBody>
          <a:bodyPr/>
          <a:lstStyle/>
          <a:p>
            <a:pPr>
              <a:defRPr/>
            </a:pPr>
            <a:r>
              <a:rPr lang="et-EE" dirty="0" smtClean="0">
                <a:solidFill>
                  <a:schemeClr val="accent2">
                    <a:lumMod val="50000"/>
                  </a:schemeClr>
                </a:solidFill>
              </a:rPr>
              <a:t>Andmekogude koosseis</a:t>
            </a:r>
            <a:br>
              <a:rPr lang="et-EE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t-EE" dirty="0" smtClean="0">
                <a:solidFill>
                  <a:schemeClr val="accent2">
                    <a:lumMod val="50000"/>
                  </a:schemeClr>
                </a:solidFill>
              </a:rPr>
              <a:t> I prooviloendusel</a:t>
            </a:r>
            <a:endParaRPr lang="et-EE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1188" y="1116013"/>
          <a:ext cx="7848872" cy="5355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904656"/>
              </a:tblGrid>
              <a:tr h="199106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lühend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nimi eesti keeles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RR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Eesti rahvastikuregister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ETR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Riiklik elamis- ja töölubade 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EHIS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Eesti Hariduse Infosüsteem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MKR</a:t>
                      </a:r>
                      <a:r>
                        <a:rPr lang="et-EE" sz="14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(EMTA)</a:t>
                      </a:r>
                      <a:endParaRPr lang="et-EE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Maksukohustuslaste 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Töötajate 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EHR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Riiklik ehitisregister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KR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Kinnistusraamat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ARIREG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Äriregister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RKOARR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noProof="0" smtClean="0">
                          <a:solidFill>
                            <a:schemeClr val="tx1"/>
                          </a:solidFill>
                          <a:latin typeface="Arial"/>
                        </a:rPr>
                        <a:t>Riigi- ja kohaliku omavalitsuse asutuste riiklik register</a:t>
                      </a:r>
                      <a:endParaRPr lang="et-EE" sz="1400" b="0" i="0" u="none" strike="noStrike" noProof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STAR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Sotsiaalteenuste ja -toetuste andmeregister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KIRST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Ravikindlustuse andmekogu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KVKR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noProof="0" dirty="0" smtClean="0">
                          <a:solidFill>
                            <a:schemeClr val="tx1"/>
                          </a:solidFill>
                          <a:latin typeface="Arial"/>
                        </a:rPr>
                        <a:t>Kaitseväekohustuslaste </a:t>
                      </a:r>
                      <a:r>
                        <a:rPr lang="et-EE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PKR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Riiklik pensionikindlustuse register</a:t>
                      </a:r>
                    </a:p>
                  </a:txBody>
                  <a:tcPr marL="0" marR="0" marT="0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TKIS2 (EMPIS, 0145)</a:t>
                      </a:r>
                      <a:endParaRPr lang="et-EE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noProof="0" dirty="0" smtClean="0">
                          <a:solidFill>
                            <a:schemeClr val="tx1"/>
                          </a:solidFill>
                          <a:latin typeface="Arial"/>
                        </a:rPr>
                        <a:t>Töötuna ja tööotsijana arvel olevate isikute ning tööturuteenuste osutamise register </a:t>
                      </a:r>
                      <a:endParaRPr lang="et-EE" sz="1400" b="0" i="0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KIR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Vangide ja kriminaalhooldusaluste register  </a:t>
                      </a:r>
                    </a:p>
                  </a:txBody>
                  <a:tcPr marL="0" marR="0" marT="0" marB="0" anchor="b"/>
                </a:tc>
              </a:tr>
              <a:tr h="267319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KPR (KOPIS) </a:t>
                      </a:r>
                      <a:endParaRPr lang="et-EE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Kohustusliku kogumispensioni register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ADS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t-EE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Aadressiandmete süsteem</a:t>
                      </a:r>
                    </a:p>
                  </a:txBody>
                  <a:tcPr marL="0" marR="0" marT="0" marB="0" anchor="b"/>
                </a:tc>
              </a:tr>
              <a:tr h="21869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e-toimik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E-toimiku süsteem (e-toimik)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1869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KMAIS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Isikut tõendavate dokumentide andmekogu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1869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>
                          <a:solidFill>
                            <a:srgbClr val="C00000"/>
                          </a:solidFill>
                          <a:latin typeface="Arial"/>
                        </a:rPr>
                        <a:t>liiklusregister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Liiklusregister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55993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SAP</a:t>
                      </a:r>
                      <a:endParaRPr lang="et-EE" sz="14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Riigi personali- ja palgaarvestuse andmekogu </a:t>
                      </a:r>
                      <a:endParaRPr lang="et-EE" sz="14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255993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Digiretsept</a:t>
                      </a:r>
                      <a:endParaRPr lang="et-EE" sz="14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Retseptikeskuse</a:t>
                      </a:r>
                      <a:r>
                        <a:rPr lang="et-EE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digikogu</a:t>
                      </a:r>
                      <a:endParaRPr lang="et-EE" sz="14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5-Point Star 4"/>
          <p:cNvSpPr/>
          <p:nvPr/>
        </p:nvSpPr>
        <p:spPr bwMode="auto">
          <a:xfrm>
            <a:off x="7956376" y="5445224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3200" b="1" i="0" u="none" strike="noStrike" cap="none" normalizeH="0" baseline="0" smtClean="0">
              <a:ln>
                <a:noFill/>
              </a:ln>
              <a:solidFill>
                <a:srgbClr val="003951"/>
              </a:solidFill>
              <a:effectLst/>
              <a:latin typeface="Arial" charset="0"/>
            </a:endParaRPr>
          </a:p>
        </p:txBody>
      </p:sp>
      <p:sp>
        <p:nvSpPr>
          <p:cNvPr id="6" name="Explosion 2 5"/>
          <p:cNvSpPr/>
          <p:nvPr/>
        </p:nvSpPr>
        <p:spPr bwMode="auto">
          <a:xfrm>
            <a:off x="7092280" y="5085184"/>
            <a:ext cx="1368152" cy="1368152"/>
          </a:xfrm>
          <a:prstGeom prst="irregularSeal2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3200" b="1" i="0" u="none" strike="noStrike" cap="none" normalizeH="0" baseline="0" smtClean="0">
              <a:ln>
                <a:noFill/>
              </a:ln>
              <a:solidFill>
                <a:srgbClr val="003951"/>
              </a:solidFill>
              <a:effectLst/>
              <a:latin typeface="Arial" charset="0"/>
            </a:endParaRPr>
          </a:p>
        </p:txBody>
      </p:sp>
      <p:sp>
        <p:nvSpPr>
          <p:cNvPr id="7" name="Explosion 1 6"/>
          <p:cNvSpPr/>
          <p:nvPr/>
        </p:nvSpPr>
        <p:spPr bwMode="auto">
          <a:xfrm>
            <a:off x="7020272" y="5013176"/>
            <a:ext cx="1634480" cy="1562472"/>
          </a:xfrm>
          <a:prstGeom prst="irregularSeal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3200" b="1" i="0" u="none" strike="noStrike" cap="none" normalizeH="0" baseline="0" smtClean="0">
              <a:ln>
                <a:noFill/>
              </a:ln>
              <a:solidFill>
                <a:srgbClr val="003951"/>
              </a:solidFill>
              <a:effectLst/>
              <a:latin typeface="Arial" charset="0"/>
            </a:endParaRPr>
          </a:p>
        </p:txBody>
      </p:sp>
      <p:sp>
        <p:nvSpPr>
          <p:cNvPr id="10" name="Explosion 1 9"/>
          <p:cNvSpPr/>
          <p:nvPr/>
        </p:nvSpPr>
        <p:spPr bwMode="auto">
          <a:xfrm>
            <a:off x="7740352" y="5661248"/>
            <a:ext cx="914400" cy="914400"/>
          </a:xfrm>
          <a:prstGeom prst="irregularSeal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3200" b="1" i="0" u="none" strike="noStrike" cap="none" normalizeH="0" baseline="0" smtClean="0">
              <a:ln>
                <a:noFill/>
              </a:ln>
              <a:solidFill>
                <a:srgbClr val="00395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640"/>
            <a:ext cx="7489825" cy="432048"/>
          </a:xfrm>
        </p:spPr>
        <p:txBody>
          <a:bodyPr/>
          <a:lstStyle/>
          <a:p>
            <a:r>
              <a:rPr lang="et-EE" dirty="0" smtClean="0"/>
              <a:t>Vajalikest andmetest seisuga 13.09.16</a:t>
            </a:r>
            <a:endParaRPr lang="et-E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11560" y="6492875"/>
            <a:ext cx="2133600" cy="365125"/>
          </a:xfrm>
        </p:spPr>
        <p:txBody>
          <a:bodyPr/>
          <a:lstStyle/>
          <a:p>
            <a:fld id="{7F58342C-542A-4704-A5E1-CAF3E0FF4603}" type="datetime1">
              <a:rPr lang="et-EE" smtClean="0"/>
              <a:pPr/>
              <a:t>20.09.2016</a:t>
            </a:fld>
            <a:endParaRPr lang="et-E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6" y="620694"/>
          <a:ext cx="8748464" cy="6871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232"/>
                <a:gridCol w="4374232"/>
              </a:tblGrid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Tunnus</a:t>
                      </a:r>
                      <a:endParaRPr lang="et-EE" sz="1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sz="1800" dirty="0" smtClean="0">
                          <a:solidFill>
                            <a:schemeClr val="tx1"/>
                          </a:solidFill>
                        </a:rPr>
                        <a:t>Hinnang</a:t>
                      </a:r>
                      <a:endParaRPr lang="et-E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Alaline elukoht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</a:t>
                      </a:r>
                      <a:r>
                        <a:rPr lang="et-EE" baseline="0" dirty="0" smtClean="0">
                          <a:solidFill>
                            <a:srgbClr val="C00000"/>
                          </a:solidFill>
                        </a:rPr>
                        <a:t>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Eelmine alaline elukoht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</a:t>
                      </a:r>
                      <a:r>
                        <a:rPr lang="et-EE" baseline="0" dirty="0" smtClean="0">
                          <a:solidFill>
                            <a:srgbClr val="C00000"/>
                          </a:solidFill>
                        </a:rPr>
                        <a:t>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Sugu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Korras</a:t>
                      </a:r>
                      <a:endParaRPr lang="et-EE" dirty="0"/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Vanus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Korras</a:t>
                      </a:r>
                      <a:endParaRPr lang="et-EE" dirty="0"/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Seaduslik perekonnaseis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Korras</a:t>
                      </a:r>
                      <a:endParaRPr lang="et-EE" dirty="0"/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Sünniriik /- koht</a:t>
                      </a:r>
                      <a:endParaRPr lang="et-EE" sz="1400" b="1" i="0" u="none" strike="noStrike" dirty="0">
                        <a:solidFill>
                          <a:srgbClr val="00395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Korras</a:t>
                      </a:r>
                      <a:endParaRPr lang="et-EE" dirty="0"/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Kodakondsus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Korras</a:t>
                      </a:r>
                      <a:endParaRPr lang="et-EE" dirty="0"/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Leibkonnaliikmete omavahelised seosed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</a:t>
                      </a:r>
                      <a:r>
                        <a:rPr lang="et-EE" baseline="0" dirty="0" smtClean="0">
                          <a:solidFill>
                            <a:srgbClr val="C00000"/>
                          </a:solidFill>
                        </a:rPr>
                        <a:t>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Töökoha asukoht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b="1" dirty="0" smtClean="0">
                          <a:solidFill>
                            <a:srgbClr val="C00000"/>
                          </a:solidFill>
                        </a:rPr>
                        <a:t>Puudub !</a:t>
                      </a:r>
                      <a:endParaRPr lang="et-EE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Hõiveseisund</a:t>
                      </a:r>
                      <a:endParaRPr lang="et-EE" sz="1400" b="1" i="0" u="none" strike="noStrike" dirty="0">
                        <a:solidFill>
                          <a:srgbClr val="00395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Amet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b="1" dirty="0" smtClean="0">
                          <a:solidFill>
                            <a:srgbClr val="C00000"/>
                          </a:solidFill>
                        </a:rPr>
                        <a:t>Puudub !</a:t>
                      </a:r>
                      <a:endParaRPr lang="et-EE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Majandusharu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</a:t>
                      </a:r>
                      <a:r>
                        <a:rPr lang="et-EE" baseline="0" dirty="0" smtClean="0">
                          <a:solidFill>
                            <a:srgbClr val="C00000"/>
                          </a:solidFill>
                        </a:rPr>
                        <a:t>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Tööalane staatus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</a:t>
                      </a:r>
                      <a:r>
                        <a:rPr lang="et-EE" baseline="0" dirty="0" smtClean="0">
                          <a:solidFill>
                            <a:srgbClr val="C00000"/>
                          </a:solidFill>
                        </a:rPr>
                        <a:t>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Haridustase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C00000"/>
                          </a:solidFill>
                        </a:rPr>
                        <a:t>Kvaliteedi probleem</a:t>
                      </a:r>
                      <a:endParaRPr lang="et-E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rgbClr val="003951"/>
                          </a:solidFill>
                          <a:latin typeface="Arial" pitchFamily="34" charset="0"/>
                          <a:cs typeface="Arial" pitchFamily="34" charset="0"/>
                        </a:rPr>
                        <a:t>Riiki saabumise aasta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Korras</a:t>
                      </a:r>
                      <a:endParaRPr lang="et-EE" dirty="0"/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Leibkonna  eluruumi kasutamise alus</a:t>
                      </a:r>
                      <a:endParaRPr lang="et-EE" sz="14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chemeClr val="tx1"/>
                          </a:solidFill>
                        </a:rPr>
                        <a:t>Kvaliteedi probleem</a:t>
                      </a:r>
                      <a:endParaRPr lang="et-E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76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Eluruumide kohta kogutavad andmed</a:t>
                      </a:r>
                    </a:p>
                  </a:txBody>
                  <a:tcPr marL="7773" marR="7773" marT="7773" marB="0" anchor="b"/>
                </a:tc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chemeClr val="tx1"/>
                          </a:solidFill>
                        </a:rPr>
                        <a:t>Kvaliteediprobleem</a:t>
                      </a:r>
                      <a:endParaRPr lang="et-E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04664"/>
            <a:ext cx="7489825" cy="1871811"/>
          </a:xfrm>
        </p:spPr>
        <p:txBody>
          <a:bodyPr/>
          <a:lstStyle/>
          <a:p>
            <a:r>
              <a:rPr lang="et-EE" dirty="0" smtClean="0"/>
              <a:t>Kordaminek 2016 aasta prooviloendusel</a:t>
            </a:r>
            <a:br>
              <a:rPr lang="et-EE" dirty="0" smtClean="0"/>
            </a:br>
            <a:r>
              <a:rPr lang="et-EE" dirty="0" smtClean="0"/>
              <a:t>loenduse üldkogumi määramine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4863"/>
            <a:ext cx="8367712" cy="3475211"/>
          </a:xfrm>
        </p:spPr>
        <p:txBody>
          <a:bodyPr/>
          <a:lstStyle/>
          <a:p>
            <a:pPr>
              <a:buNone/>
            </a:pPr>
            <a:endParaRPr lang="et-EE" b="1" dirty="0" smtClean="0"/>
          </a:p>
          <a:p>
            <a:pPr>
              <a:buFont typeface="Wingdings" pitchFamily="2" charset="2"/>
              <a:buNone/>
            </a:pPr>
            <a:endParaRPr lang="et-EE" b="1" dirty="0" smtClean="0"/>
          </a:p>
          <a:p>
            <a:r>
              <a:rPr lang="et-EE" b="1" dirty="0" smtClean="0"/>
              <a:t>Resident</a:t>
            </a:r>
            <a:r>
              <a:rPr lang="et-EE" dirty="0" smtClean="0"/>
              <a:t> – riigis alaliselt elav isik vaadeldaval hetkel.</a:t>
            </a:r>
          </a:p>
          <a:p>
            <a:endParaRPr lang="et-EE" dirty="0" smtClean="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933825"/>
            <a:ext cx="67738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Elumärgid (1)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60400" y="1916113"/>
          <a:ext cx="8483600" cy="4249737"/>
        </p:xfrm>
        <a:graphic>
          <a:graphicData uri="http://schemas.openxmlformats.org/presentationml/2006/ole">
            <p:oleObj spid="_x0000_s1026" name="Worksheet" r:id="rId3" imgW="6105457" imgH="267661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Elumärgid (2)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68313" y="1125538"/>
          <a:ext cx="8351837" cy="5570537"/>
        </p:xfrm>
        <a:graphic>
          <a:graphicData uri="http://schemas.openxmlformats.org/presentationml/2006/ole">
            <p:oleObj spid="_x0000_s2050" name="Worksheet" r:id="rId4" imgW="6010343" imgH="400993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suslaid suure logoga">
  <a:themeElements>
    <a:clrScheme name="Sisuslaid suure logoga 12">
      <a:dk1>
        <a:srgbClr val="003951"/>
      </a:dk1>
      <a:lt1>
        <a:srgbClr val="FFFFFF"/>
      </a:lt1>
      <a:dk2>
        <a:srgbClr val="003951"/>
      </a:dk2>
      <a:lt2>
        <a:srgbClr val="808080"/>
      </a:lt2>
      <a:accent1>
        <a:srgbClr val="CFEEA0"/>
      </a:accent1>
      <a:accent2>
        <a:srgbClr val="3333CC"/>
      </a:accent2>
      <a:accent3>
        <a:srgbClr val="FFFFFF"/>
      </a:accent3>
      <a:accent4>
        <a:srgbClr val="002F44"/>
      </a:accent4>
      <a:accent5>
        <a:srgbClr val="E4F5CD"/>
      </a:accent5>
      <a:accent6>
        <a:srgbClr val="2D2DB9"/>
      </a:accent6>
      <a:hlink>
        <a:srgbClr val="B3A0A6"/>
      </a:hlink>
      <a:folHlink>
        <a:srgbClr val="B2B2B2"/>
      </a:folHlink>
    </a:clrScheme>
    <a:fontScheme name="Sisuslaid suure logo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suslaid suure logo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suslaid suure logog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8">
        <a:dk1>
          <a:srgbClr val="003951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9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0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22F1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1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2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CFEEA0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E4F5CD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isuslaid väikse logog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isuslaid väikse logo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suslaid väikse logo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suslaid väikse logog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8">
        <a:dk1>
          <a:srgbClr val="003951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9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0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22F1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1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2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CFEEA0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E4F5CD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aheleht 1">
  <a:themeElements>
    <a:clrScheme name="Vaheleht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aheleht 2">
  <a:themeElements>
    <a:clrScheme name="Vaheleht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Vaheleht 3">
  <a:themeElements>
    <a:clrScheme name="Vaheleht 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Sisuslaid suure logoga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Sisuslaid suure logoga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Sisuslaid suure logoga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910</Words>
  <Application>Microsoft Office PowerPoint</Application>
  <PresentationFormat>On-screen Show (4:3)</PresentationFormat>
  <Paragraphs>293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Sisuslaid suure logoga</vt:lpstr>
      <vt:lpstr>Sisuslaid väikse logoga</vt:lpstr>
      <vt:lpstr>Vaheleht 1</vt:lpstr>
      <vt:lpstr>Vaheleht 2</vt:lpstr>
      <vt:lpstr>Vaheleht 3</vt:lpstr>
      <vt:lpstr>Worksheet</vt:lpstr>
      <vt:lpstr>Acrobat Document</vt:lpstr>
      <vt:lpstr>Harjumaa Omavalitsuste Liidu 21.09.2016</vt:lpstr>
      <vt:lpstr>REGREL  ajakava ja  ülesanded</vt:lpstr>
      <vt:lpstr>REGREL eeldatav kogukulu (25,4 miljonit eurot)</vt:lpstr>
      <vt:lpstr>REGREL registrid ja nende vahelised seosed</vt:lpstr>
      <vt:lpstr>Andmekogude koosseis  I prooviloendusel</vt:lpstr>
      <vt:lpstr>Vajalikest andmetest seisuga 13.09.16</vt:lpstr>
      <vt:lpstr>Kordaminek 2016 aasta prooviloendusel loenduse üldkogumi määramine</vt:lpstr>
      <vt:lpstr>Elumärgid (1) </vt:lpstr>
      <vt:lpstr>Elumärgid (2)</vt:lpstr>
      <vt:lpstr>Uue metoodika tulemuse võrdlus</vt:lpstr>
      <vt:lpstr>Väljakutsed: eluruumide andmed 1.01.16 hoonete ühildamise osas (tuhat hoonet)</vt:lpstr>
      <vt:lpstr>Väljakutsed: eluruumide andmed 1.01.16 elamute ühildamise osas (tuhat hoonet)</vt:lpstr>
      <vt:lpstr>Suurim probleem ja oodatav tulemus</vt:lpstr>
      <vt:lpstr>Slide 14</vt:lpstr>
      <vt:lpstr>Elukohavahetused</vt:lpstr>
      <vt:lpstr>Elukohavahetus riikide vahel</vt:lpstr>
      <vt:lpstr>Slide 17</vt:lpstr>
      <vt:lpstr>Kas aadressid on korras? (Maa-ameti andmed)</vt:lpstr>
      <vt:lpstr>Milleks loendusandmeid kasutada vaja ?</vt:lpstr>
      <vt:lpstr>Kas loendusankeeti tuleks tunnuseid lisada?  Loenduse tarbijauuring aprillis, 2016</vt:lpstr>
      <vt:lpstr>Lisasoovid</vt:lpstr>
      <vt:lpstr>Veel lisasoove:</vt:lpstr>
      <vt:lpstr>Mida arvab KOV ameti ja töökoha andmevajadusest loenduse 2016 aasta tarbijauuringu alusel?</vt:lpstr>
      <vt:lpstr>Esitluses kasutatud analüüside autorid teemade järgi</vt:lpstr>
      <vt:lpstr>Slide 25</vt:lpstr>
    </vt:vector>
  </TitlesOfParts>
  <Company>Rahandusministeerium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Diana.Beltadze</cp:lastModifiedBy>
  <cp:revision>49</cp:revision>
  <dcterms:created xsi:type="dcterms:W3CDTF">2008-10-03T06:06:14Z</dcterms:created>
  <dcterms:modified xsi:type="dcterms:W3CDTF">2016-09-20T14:02:55Z</dcterms:modified>
</cp:coreProperties>
</file>