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96" r:id="rId3"/>
    <p:sldMasterId id="2147483705" r:id="rId4"/>
    <p:sldMasterId id="2147483714" r:id="rId5"/>
    <p:sldMasterId id="2147483732" r:id="rId6"/>
    <p:sldMasterId id="2147483777" r:id="rId7"/>
    <p:sldMasterId id="2147483804" r:id="rId8"/>
  </p:sldMasterIdLst>
  <p:notesMasterIdLst>
    <p:notesMasterId r:id="rId36"/>
  </p:notesMasterIdLst>
  <p:sldIdLst>
    <p:sldId id="257" r:id="rId9"/>
    <p:sldId id="287" r:id="rId10"/>
    <p:sldId id="258" r:id="rId11"/>
    <p:sldId id="315" r:id="rId12"/>
    <p:sldId id="279" r:id="rId13"/>
    <p:sldId id="314" r:id="rId14"/>
    <p:sldId id="304" r:id="rId15"/>
    <p:sldId id="302" r:id="rId16"/>
    <p:sldId id="312" r:id="rId17"/>
    <p:sldId id="259" r:id="rId18"/>
    <p:sldId id="305" r:id="rId19"/>
    <p:sldId id="316" r:id="rId20"/>
    <p:sldId id="263" r:id="rId21"/>
    <p:sldId id="299" r:id="rId22"/>
    <p:sldId id="267" r:id="rId23"/>
    <p:sldId id="268" r:id="rId24"/>
    <p:sldId id="294" r:id="rId25"/>
    <p:sldId id="270" r:id="rId26"/>
    <p:sldId id="306" r:id="rId27"/>
    <p:sldId id="307" r:id="rId28"/>
    <p:sldId id="308" r:id="rId29"/>
    <p:sldId id="309" r:id="rId30"/>
    <p:sldId id="310" r:id="rId31"/>
    <p:sldId id="313" r:id="rId32"/>
    <p:sldId id="289" r:id="rId33"/>
    <p:sldId id="317" r:id="rId34"/>
    <p:sldId id="291" r:id="rId35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Hele laad 1 – rõh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Keskmine laad 4 – rõh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109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0147D4-81D2-4246-8772-07F68EA959B7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smtClean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noProof="0" smtClean="0"/>
              <a:t>Muutke teksti laade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C90172-B38B-4EF3-A79D-53C151E8C9D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65622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smtClean="0"/>
          </a:p>
        </p:txBody>
      </p:sp>
      <p:sp>
        <p:nvSpPr>
          <p:cNvPr id="205828" name="Slaidinumbri kohatä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407949-295A-4286-95A2-15D0886D58E2}" type="slidenum">
              <a:rPr lang="et-EE" altLang="et-EE"/>
              <a:pPr eaLnBrk="1" hangingPunct="1"/>
              <a:t>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5761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et-EE" smtClean="0">
                <a:solidFill>
                  <a:srgbClr val="000000"/>
                </a:solidFill>
              </a:rPr>
              <a:t>Tööeluportaali külastati aasta jooksul 101 680 korral. </a:t>
            </a:r>
            <a:endParaRPr lang="et-EE" altLang="et-EE" smtClean="0"/>
          </a:p>
        </p:txBody>
      </p:sp>
      <p:sp>
        <p:nvSpPr>
          <p:cNvPr id="207876" name="Slaidinumbri kohatä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A55237-7E83-4A68-8E49-EB2427131DA1}" type="slidenum">
              <a:rPr lang="et-EE" altLang="et-EE"/>
              <a:pPr eaLnBrk="1" hangingPunct="1"/>
              <a:t>25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8246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40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7B5EB59-275C-4597-9B87-5B70D9957B21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1176-0531-4357-BA93-9DA22B9A3686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992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994C6F8-D628-4CA4-9243-7B17B098322A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D5963-9C30-4F63-92D3-694C04C0494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4273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18861CE-A5E4-478D-9DF4-087DACA283FE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77DA9-CF46-4987-B3BF-741339BEB81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4571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FE80694-A881-4A56-9DF0-E9467F643D33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D293-D672-40F3-ADAC-CE4D7A2351F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57696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4632FE6-7375-4A66-A725-19A07424BAE8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36028-746C-4FFA-AFB4-F0C7ECE2DD3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3572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AA43BB3-48BD-4761-9F62-7093D06A98B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C7418-C607-43EC-8AEA-6DE70341C38B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0479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EAF975B-EA07-4C91-B60C-1C17871F10A2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1BCAB-0CD9-470B-8C8D-9AE3984CAE1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9088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9481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342A2BA-ECC8-4868-9C9B-32E86EA4DEF2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35F4-97A0-4DC3-8E7A-CBE538C82D6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196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631ADD6-FC3C-4A2E-8A74-1DAFC8F5232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716BB-224A-48FD-B16C-92B946471753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0198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4111362-392D-426B-AA7E-6A4D6207AA46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A0315-E008-4928-8623-83E3E332C19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43583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5EE0622-6605-4CB9-9E08-084F03DE3DC7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DC5FB-EA2D-432B-BC81-D751814C93F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8103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E0F170C-16E9-4983-8F3F-8E6C440AE734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F72A6-B40C-4774-AAD8-7FB8536F0E1A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7712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A2202A7-A704-46D3-966A-3AA35B1BFE32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E6115-9FBE-4CCD-B9CF-713D01825B3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72848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0CD1A1-41CC-4963-9B0A-C94F11024499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A9B38-C839-4C52-AFBC-31016A6DE61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9512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19F3641-1905-4C52-B75C-7BCA89151A59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A528A-78F5-4478-9335-59B4550A951D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7593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32824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50856B5-4845-4177-9497-61D0F426FB22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6740-ED47-4AEA-A247-4859C2BE790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37914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2D3EF65-8263-4CEB-9C41-628F5E33E29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824A9-FBCA-4513-B1A1-1653BCDB4E1A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2437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40D4777-F167-474D-B575-B598529AF4EC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A69C2-2956-4BE5-8CD1-C7CAA6E92032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369987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166D64E-2937-41D5-96F9-D906F2DBD159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41E8-D8F6-4AED-AEBC-5A29E95F93A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0554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D713A02-AF6D-46E1-83DE-96CDBBF14A20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45C9-78CA-426F-875B-3772D77D8140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4926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548A175-A913-42AB-8604-B75D4AF89EDB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ACB5F-8D71-4C15-BB75-41854124601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8790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A024CB2-B009-4F90-8E89-B373E4649891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AEDE7-ED73-4639-B07C-AED7D510BD83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17107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4AC728D-E1D1-4F94-B808-1BB593AC4BFE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C2402-8ABF-41E3-89C7-661DFD4E9A4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024672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621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441F98D-08B6-468E-B40B-C656B6E3B902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CCE5B-7FFE-4E8D-B641-0AC1E0B89EC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07187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BF35DFE-6C97-4F52-9007-DC649B432D36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F1E0-0183-408F-A0A2-9C5F7FF7DE5D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79198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CA56C2B-F02E-408D-9BAF-8D382D1507A6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B3160-C137-4B7A-AEFE-0162964E5F7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64312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9C8BE7F-7A83-4BA4-971A-866AF3BC7B14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FBE32-312A-4AC7-934A-C60D2B7D589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98480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13909A4-210D-4084-B858-D79779ED87F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07183-F285-4415-9E45-82360B5D50DB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66739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7967AE5-E69F-47A7-AC0F-E510BA2EEE62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D35E8-A84F-4958-8F49-0BB4E311489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803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17263B6-C650-4532-85C3-901A5540FAD7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CFCFB-239A-413C-A5BD-1A803E44609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3835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4451A7B-BA1D-468E-8B7D-AB29E53281A6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3C4B1-5069-41FA-8F54-34E533A166C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85914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73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058B50E-F7A1-454C-8703-4D26E8200E34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6649-F7E2-4B93-92D8-926D3046709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76072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3BAD83E-67CD-4867-BC4E-4DF6AE22980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C4E07-C8BC-4AAB-A5DB-594D38A3E4C2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92296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D12711D-EA09-4EA3-8D02-8A7FE9AC4AF0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35B2-B3E2-4566-AB3E-41837697F8A3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963594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DA125B4-20C1-4EFD-BF54-4CAD21079DD9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A8EA5-CA56-4746-8DE9-8D4009D313F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02334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0FFDCB7-747E-422C-B761-A8E45F987C2D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EE53-C026-42BD-A0E4-A84617C1B660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75407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591A5C5-A388-49CC-8AEF-058CEBE0AAE3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6CDE8-CDC9-4AA2-8418-922608F4766B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71030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BCA8FB1-F76E-43F2-B6AE-B1AF5FF50650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8C0CC-AE45-487D-8C0A-365C76F6A7C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247095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7397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B10CC0C-E7A7-4AE2-9527-A70143828C2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FB91-C58E-4A42-B482-B484E617F450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11286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4AAE1D4-F6C0-4473-8093-3D6893053EC7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88FC-8D6D-4330-9D90-66E0916E4AE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09419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91C7D36-84DA-41CF-A2D5-AC3D62A60B3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B1523-F2BD-4907-8652-1DAF6FE3F68A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755969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E6767B5-711D-41F5-BC4A-14B6DDC86128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E261D-C1D4-41A0-8313-3369BF70EF6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012767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E177374-9695-4907-B86B-B83307D811C1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0589-B5C5-487E-85C7-8790E19E717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39464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9823081-55FC-4206-8D49-2BCD603E3D0D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66DF2-E4B5-4A29-BD51-5823F9D9834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70348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59F1FA7-9082-48C4-8AD5-976EDAAC88D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08251-FAC5-4F22-B5E9-5529D697C7EF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01987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1BFE5B2-D993-4305-B281-856DA32C7D71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0A2C-4490-4393-8DD7-A3E3BE4E858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39979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5079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637112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00"/>
              </a:spcBef>
              <a:spcAft>
                <a:spcPts val="400"/>
              </a:spcAft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3A1285A-5EB3-477F-8F18-158023C8DF35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AF15-5194-47C8-A6C0-8CDAEB5DE33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68043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F8CD6E8-554B-4825-B4A6-1A2B4D8985B2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F53D1-F0A5-4438-81AB-91164A6A9F51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962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C91A7DE-8E98-4D52-A100-450C3073DADB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DB9EB-2D03-4E8A-B84B-F5793DB2D168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65426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CA68C5B-64D2-4F5B-9E23-7896DA31B9EF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52D8-A3FB-4AB7-8C0D-97FA8EEB720B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68261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11CCFE8-7A2E-4515-89E6-D9EF8084A873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CA01E-18AE-470E-9547-8E6F003F57CB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44277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605D2B1-BB24-4EEF-BF4F-FF965EB637D7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0C8CC-AC82-414C-BD85-955FBD39707E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37760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F20925D-56BA-4848-8750-2540E3B4CEE3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C8C1-FFC2-4401-99DA-91063A96400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584702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DDB8FBB-CE0B-4E65-8D11-D178860B636C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6C70-D11E-4D28-B73E-684288FCE9A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84645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7E02F3B-37BD-4AA6-AA1D-F5A025A9C6FC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4753C-55A2-4776-800C-715EE992CE65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0959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5BAFC69-2571-4BEA-9992-36929EB92723}" type="datetimeFigureOut">
              <a:rPr lang="et-EE"/>
              <a:pPr>
                <a:defRPr/>
              </a:pPr>
              <a:t>20.01.2016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D6C24-ACEB-440A-B470-48F63B57973D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7108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otsiaalministeerium.ee\dfs\kasutajad\Sander.Soorumaa\Desktop\Logo kodukas\tooinspekt_3lovi_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2879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>
            <a:lvl1pPr marL="0" indent="0" algn="l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t-EE" smtClean="0"/>
              <a:t>Muutke tiitli laadi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098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102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C63D04-CBF4-40D5-B515-F195CEBB4091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2051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65A8F0B-31F6-4C36-BC3A-5B8B72268650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3075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9F9C7D-2DF4-4206-A655-29ABB86DEFC5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4099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83955D-7592-4D94-A608-FE20458A139B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5123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1550C2D-79BC-48D5-8C72-774666109D02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614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1E0645-A63E-4117-9E4B-A43C638D8854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10243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0576F5-BA45-4D30-A52D-FB7FC7C1AA6E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ealkirja kohatäide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13315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5707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5D63C94-5ECD-4AF0-A8AA-256C337B43F9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urist@ti.e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://www.t&#246;&#246;elu.ee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1116013" y="2130425"/>
            <a:ext cx="7342187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t-EE" b="1" dirty="0" smtClean="0"/>
              <a:t>Tööinspektsiooni tegevused ennetamaks tööõnnetusi ja tööga seotud haigestumisi</a:t>
            </a:r>
            <a:endParaRPr lang="et-EE" b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6013" y="4581525"/>
            <a:ext cx="6656387" cy="175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t-EE" dirty="0" smtClean="0"/>
              <a:t>Maret Maripuu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dirty="0" smtClean="0"/>
              <a:t>Peadirektor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dirty="0" smtClean="0"/>
              <a:t>21.01.2016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Pealkiri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/>
          <a:lstStyle/>
          <a:p>
            <a:pPr eaLnBrk="1" hangingPunct="1"/>
            <a:r>
              <a:rPr lang="et-EE" altLang="et-EE" sz="2400" b="1" dirty="0" smtClean="0">
                <a:solidFill>
                  <a:schemeClr val="tx2"/>
                </a:solidFill>
              </a:rPr>
              <a:t>Surmaga lõppenud tööõnnetused 1995-2015</a:t>
            </a: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32" y="1772816"/>
            <a:ext cx="875104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1796" y="188640"/>
            <a:ext cx="8883906" cy="850106"/>
          </a:xfrm>
        </p:spPr>
        <p:txBody>
          <a:bodyPr>
            <a:normAutofit fontScale="90000"/>
          </a:bodyPr>
          <a:lstStyle/>
          <a:p>
            <a:r>
              <a:rPr lang="et-EE" sz="2800" b="1" dirty="0" smtClean="0">
                <a:solidFill>
                  <a:schemeClr val="tx2"/>
                </a:solidFill>
              </a:rPr>
              <a:t>Surmaga lõppenud tööõnnetused 2011-2015</a:t>
            </a:r>
            <a:endParaRPr lang="et-EE" sz="2800" b="1" dirty="0">
              <a:solidFill>
                <a:schemeClr val="tx2"/>
              </a:solidFill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4" y="1038746"/>
            <a:ext cx="4404196" cy="2750868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56992"/>
            <a:ext cx="4941380" cy="34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778099"/>
            <a:ext cx="8784976" cy="5710569"/>
          </a:xfrm>
          <a:prstGeom prst="rect">
            <a:avLst/>
          </a:prstGeom>
        </p:spPr>
      </p:pic>
      <p:sp>
        <p:nvSpPr>
          <p:cNvPr id="5" name="Pealkiri 4"/>
          <p:cNvSpPr>
            <a:spLocks noGrp="1"/>
          </p:cNvSpPr>
          <p:nvPr>
            <p:ph type="title"/>
          </p:nvPr>
        </p:nvSpPr>
        <p:spPr>
          <a:xfrm>
            <a:off x="89756" y="0"/>
            <a:ext cx="8964487" cy="778098"/>
          </a:xfrm>
        </p:spPr>
        <p:txBody>
          <a:bodyPr/>
          <a:lstStyle/>
          <a:p>
            <a:r>
              <a:rPr lang="et-EE" sz="2800" dirty="0" smtClean="0">
                <a:solidFill>
                  <a:schemeClr val="tx2"/>
                </a:solidFill>
              </a:rPr>
              <a:t>Tööõnnetused soo ja vanusegruppide lõikes</a:t>
            </a:r>
            <a:endParaRPr lang="et-EE" sz="2800" dirty="0">
              <a:solidFill>
                <a:schemeClr val="tx2"/>
              </a:solidFill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6627" y="6488668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t-EE" altLang="et-EE" dirty="0"/>
              <a:t>Kolmandik tööõnnetustest toimub alla ühe aastase tööstaažiga töötajatega!</a:t>
            </a:r>
          </a:p>
        </p:txBody>
      </p:sp>
    </p:spTree>
    <p:extLst>
      <p:ext uri="{BB962C8B-B14F-4D97-AF65-F5344CB8AC3E}">
        <p14:creationId xmlns:p14="http://schemas.microsoft.com/office/powerpoint/2010/main" val="975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ealkiri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507413" cy="995362"/>
          </a:xfrm>
        </p:spPr>
        <p:txBody>
          <a:bodyPr/>
          <a:lstStyle/>
          <a:p>
            <a:pPr eaLnBrk="1" hangingPunct="1"/>
            <a:r>
              <a:rPr lang="et-EE" altLang="et-EE" sz="2400" b="1" smtClean="0"/>
              <a:t>Kutsehaigused ja tööst põhjustatud haigestumised</a:t>
            </a: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32" y="3990930"/>
            <a:ext cx="6579448" cy="2856959"/>
          </a:xfrm>
          <a:prstGeom prst="rect">
            <a:avLst/>
          </a:prstGeom>
        </p:spPr>
      </p:pic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320" y="1101139"/>
            <a:ext cx="6655060" cy="288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Kutsehaigestumiste peamised ohutegurid</a:t>
            </a:r>
          </a:p>
        </p:txBody>
      </p:sp>
      <p:pic>
        <p:nvPicPr>
          <p:cNvPr id="3" name="Sisu kohatäid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05" y="1628800"/>
            <a:ext cx="8138795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Pealkiri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et-EE" altLang="et-EE" sz="2800" b="1" smtClean="0"/>
              <a:t>Tööst põhjustatud haigestumiste peamised ohutegurid</a:t>
            </a:r>
          </a:p>
        </p:txBody>
      </p:sp>
      <p:pic>
        <p:nvPicPr>
          <p:cNvPr id="3" name="Sisu kohatäid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550" y="1700808"/>
            <a:ext cx="7957550" cy="39370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b="1" smtClean="0"/>
              <a:t>Ennetusmeetmed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637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t-EE" dirty="0" smtClean="0"/>
              <a:t>Tööinspektsiooni peamised sekkumisvõimalused: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t-EE" dirty="0" smtClean="0"/>
              <a:t>Töökeskkonna järelevalve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t-EE" dirty="0" smtClean="0"/>
              <a:t>Teavitamine ja õige sihtrühma valik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t-EE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t-EE" dirty="0" smtClean="0"/>
              <a:t>Nõustamine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Pealkiri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35975" cy="936526"/>
          </a:xfrm>
        </p:spPr>
        <p:txBody>
          <a:bodyPr/>
          <a:lstStyle/>
          <a:p>
            <a:pPr eaLnBrk="1" hangingPunct="1"/>
            <a:r>
              <a:rPr lang="et-EE" altLang="et-EE" sz="2800" b="1" dirty="0" smtClean="0">
                <a:solidFill>
                  <a:schemeClr val="tx2"/>
                </a:solidFill>
              </a:rPr>
              <a:t>Järelevalve ettevõtete üle</a:t>
            </a: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795877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Pealkiri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et-EE" altLang="et-EE" sz="2800" b="1" smtClean="0"/>
              <a:t>Hinnangud töökeskkonna ohuteguritele ja tööandja tegevusele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63708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t-EE" dirty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t-EE" dirty="0">
                <a:latin typeface="+mn-lt"/>
                <a:ea typeface="ＭＳ Ｐゴシック" pitchFamily="34" charset="-128"/>
                <a:cs typeface="Times New Roman" pitchFamily="18" charset="0"/>
              </a:rPr>
              <a:t>Kõiki tegureid üldiselt arvestades hindasid inspektorid </a:t>
            </a:r>
            <a:r>
              <a:rPr lang="et-EE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ettevõtete </a:t>
            </a:r>
            <a:r>
              <a:rPr lang="et-EE" dirty="0">
                <a:latin typeface="+mn-lt"/>
                <a:ea typeface="ＭＳ Ｐゴシック" pitchFamily="34" charset="-128"/>
                <a:cs typeface="Times New Roman" pitchFamily="18" charset="0"/>
              </a:rPr>
              <a:t>töökeskkonda järgmiselt</a:t>
            </a:r>
            <a:r>
              <a:rPr lang="et-EE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t-EE" dirty="0">
              <a:latin typeface="+mn-lt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 smtClean="0">
              <a:latin typeface="+mn-lt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>
              <a:latin typeface="+mn-lt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 smtClean="0">
              <a:latin typeface="+mn-lt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 smtClean="0">
              <a:latin typeface="+mn-lt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t-EE" dirty="0" smtClean="0">
                <a:latin typeface="+mn-lt"/>
              </a:rPr>
              <a:t>Kokkuvõtvalt: keskmiselt </a:t>
            </a:r>
            <a:r>
              <a:rPr lang="et-EE" dirty="0">
                <a:latin typeface="+mn-lt"/>
              </a:rPr>
              <a:t>hinnati </a:t>
            </a:r>
            <a:r>
              <a:rPr lang="et-EE" dirty="0" smtClean="0">
                <a:latin typeface="+mn-lt"/>
              </a:rPr>
              <a:t>79% </a:t>
            </a:r>
            <a:r>
              <a:rPr lang="et-EE" dirty="0">
                <a:latin typeface="+mn-lt"/>
              </a:rPr>
              <a:t>ettevõtetes olevatest ohuteguritest ja töökeskkonnaga seotud tegevustest positiivselt.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31716"/>
              </p:ext>
            </p:extLst>
          </p:nvPr>
        </p:nvGraphicFramePr>
        <p:xfrm>
          <a:off x="1115617" y="3284539"/>
          <a:ext cx="6120678" cy="1707922"/>
        </p:xfrm>
        <a:graphic>
          <a:graphicData uri="http://schemas.openxmlformats.org/drawingml/2006/table">
            <a:tbl>
              <a:tblPr/>
              <a:tblGrid>
                <a:gridCol w="1209022"/>
                <a:gridCol w="900099"/>
                <a:gridCol w="1047515"/>
                <a:gridCol w="988014"/>
                <a:gridCol w="988014"/>
                <a:gridCol w="988014"/>
              </a:tblGrid>
              <a:tr h="23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2011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2012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2013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2014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2015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3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Hea</a:t>
                      </a:r>
                      <a:endParaRPr kumimoji="0" lang="et-E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59%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58%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61%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59%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63%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Pigem hea</a:t>
                      </a:r>
                      <a:endParaRPr kumimoji="0" lang="et-E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22%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23%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20%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21%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16%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Pigem halb</a:t>
                      </a:r>
                      <a:endParaRPr kumimoji="0" lang="et-E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11%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9%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10%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11%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13%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Halb</a:t>
                      </a:r>
                      <a:endParaRPr kumimoji="0" lang="et-E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NewRoman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7%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10%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9%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9%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NewRoman"/>
                        </a:rPr>
                        <a:t>8%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rgbClr val="002060"/>
                </a:solidFill>
              </a:rPr>
              <a:t>Hinnangud töökeskkonna </a:t>
            </a:r>
            <a:r>
              <a:rPr lang="et-EE" sz="2800" dirty="0" smtClean="0">
                <a:solidFill>
                  <a:srgbClr val="002060"/>
                </a:solidFill>
              </a:rPr>
              <a:t>ohuteguritele</a:t>
            </a:r>
            <a:endParaRPr lang="et-EE" sz="2800" dirty="0">
              <a:solidFill>
                <a:srgbClr val="002060"/>
              </a:solidFill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30" y="1296511"/>
            <a:ext cx="8809246" cy="4176464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2942290" y="3384743"/>
            <a:ext cx="621598" cy="172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4252466" y="3573016"/>
            <a:ext cx="751582" cy="172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5846994" y="3384742"/>
            <a:ext cx="433387" cy="172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900113" y="2565400"/>
            <a:ext cx="7558087" cy="1871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t-EE" b="1" dirty="0"/>
              <a:t/>
            </a:r>
            <a:br>
              <a:rPr lang="et-EE" b="1" dirty="0"/>
            </a:br>
            <a:r>
              <a:rPr lang="et-EE" b="1" dirty="0"/>
              <a:t>Tänane olukord töökeskkonnas</a:t>
            </a:r>
            <a:br>
              <a:rPr lang="et-EE" b="1" dirty="0"/>
            </a:br>
            <a:endParaRPr lang="et-EE" dirty="0"/>
          </a:p>
        </p:txBody>
      </p:sp>
      <p:sp>
        <p:nvSpPr>
          <p:cNvPr id="167939" name="Sisu kohatäide 2"/>
          <p:cNvSpPr>
            <a:spLocks noGrp="1"/>
          </p:cNvSpPr>
          <p:nvPr>
            <p:ph type="subTitle" idx="1"/>
          </p:nvPr>
        </p:nvSpPr>
        <p:spPr>
          <a:xfrm>
            <a:off x="900113" y="3933825"/>
            <a:ext cx="6656387" cy="1752600"/>
          </a:xfrm>
        </p:spPr>
        <p:txBody>
          <a:bodyPr/>
          <a:lstStyle/>
          <a:p>
            <a:pPr eaLnBrk="1" hangingPunct="1">
              <a:defRPr/>
            </a:pPr>
            <a:endParaRPr lang="et-EE" sz="3200" b="1" dirty="0" smtClean="0"/>
          </a:p>
          <a:p>
            <a:pPr eaLnBrk="1" hangingPunct="1">
              <a:defRPr/>
            </a:pPr>
            <a:endParaRPr lang="et-E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rgbClr val="002060"/>
                </a:solidFill>
              </a:rPr>
              <a:t>Hinnangud </a:t>
            </a:r>
            <a:r>
              <a:rPr lang="et-EE" sz="2800" dirty="0" smtClean="0">
                <a:solidFill>
                  <a:srgbClr val="002060"/>
                </a:solidFill>
              </a:rPr>
              <a:t>tööandja tegevusele</a:t>
            </a:r>
            <a:endParaRPr lang="et-EE" sz="2800" dirty="0">
              <a:solidFill>
                <a:srgbClr val="002060"/>
              </a:solidFill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00" y="1412429"/>
            <a:ext cx="8674112" cy="4464496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3275856" y="3933056"/>
            <a:ext cx="647700" cy="173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4644008" y="3789040"/>
            <a:ext cx="647700" cy="173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/>
          </a:bodyPr>
          <a:lstStyle/>
          <a:p>
            <a:r>
              <a:rPr lang="et-EE" sz="2800" b="1" dirty="0" smtClean="0">
                <a:solidFill>
                  <a:srgbClr val="002060"/>
                </a:solidFill>
              </a:rPr>
              <a:t>Tuvastatud rikkumised</a:t>
            </a:r>
            <a:endParaRPr lang="et-EE" sz="2800" b="1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8416" y="1124744"/>
            <a:ext cx="86409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dirty="0" smtClean="0">
                <a:solidFill>
                  <a:srgbClr val="002060"/>
                </a:solidFill>
                <a:latin typeface="+mn-lt"/>
              </a:rPr>
              <a:t>2015.a jooksul tuvastati kokku 17 603 töötervishoiu </a:t>
            </a:r>
            <a:r>
              <a:rPr lang="et-EE" sz="1800" dirty="0">
                <a:solidFill>
                  <a:srgbClr val="002060"/>
                </a:solidFill>
                <a:latin typeface="+mn-lt"/>
              </a:rPr>
              <a:t>ja tööohutuse nõuete </a:t>
            </a:r>
            <a:r>
              <a:rPr lang="et-EE" sz="1800" dirty="0" smtClean="0">
                <a:solidFill>
                  <a:srgbClr val="002060"/>
                </a:solidFill>
                <a:latin typeface="+mn-lt"/>
              </a:rPr>
              <a:t>rikkumist, seda 84% </a:t>
            </a:r>
            <a:r>
              <a:rPr lang="et-EE" sz="1800" dirty="0">
                <a:solidFill>
                  <a:srgbClr val="002060"/>
                </a:solidFill>
                <a:latin typeface="+mn-lt"/>
              </a:rPr>
              <a:t>külastatud ettevõtetest</a:t>
            </a:r>
            <a:r>
              <a:rPr lang="et-EE" sz="1800" dirty="0" smtClean="0">
                <a:solidFill>
                  <a:srgbClr val="002060"/>
                </a:solidFill>
                <a:latin typeface="+mn-lt"/>
              </a:rPr>
              <a:t>. (2014.aasta jooksul </a:t>
            </a:r>
            <a:r>
              <a:rPr lang="et-EE" sz="1800" dirty="0">
                <a:solidFill>
                  <a:srgbClr val="002060"/>
                </a:solidFill>
                <a:latin typeface="+mn-lt"/>
              </a:rPr>
              <a:t>vastavalt 13 </a:t>
            </a:r>
            <a:r>
              <a:rPr lang="et-EE" sz="1800" dirty="0" smtClean="0">
                <a:solidFill>
                  <a:srgbClr val="002060"/>
                </a:solidFill>
                <a:latin typeface="+mn-lt"/>
              </a:rPr>
              <a:t>822 rikkumist samuti 84% </a:t>
            </a:r>
            <a:r>
              <a:rPr lang="et-EE" sz="1800" dirty="0">
                <a:solidFill>
                  <a:srgbClr val="002060"/>
                </a:solidFill>
                <a:latin typeface="+mn-lt"/>
              </a:rPr>
              <a:t>külastatud </a:t>
            </a:r>
            <a:r>
              <a:rPr lang="et-EE" sz="1800" dirty="0" smtClean="0">
                <a:solidFill>
                  <a:srgbClr val="002060"/>
                </a:solidFill>
                <a:latin typeface="+mn-lt"/>
              </a:rPr>
              <a:t>ettevõtetest). Tähtajaks täideti aga 88% esitatud nõuetest</a:t>
            </a:r>
            <a:r>
              <a:rPr lang="et-EE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t-EE" sz="1800" dirty="0" smtClean="0">
                <a:solidFill>
                  <a:srgbClr val="002060"/>
                </a:solidFill>
                <a:latin typeface="+mn-lt"/>
              </a:rPr>
              <a:t>(2014.a - 91%).</a:t>
            </a:r>
          </a:p>
          <a:p>
            <a:pPr marL="0" indent="0">
              <a:buNone/>
            </a:pPr>
            <a:r>
              <a:rPr lang="et-EE" sz="1800" dirty="0" smtClean="0">
                <a:solidFill>
                  <a:srgbClr val="002060"/>
                </a:solidFill>
                <a:latin typeface="+mn-lt"/>
              </a:rPr>
              <a:t>Töösuhete alaseid rikkumisi tuvastati kokku aga 2017 (2014.a - 1515). Tähtajaks täideti 84% esitatud nõuetest.</a:t>
            </a:r>
            <a:endParaRPr lang="et-EE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t-EE" sz="1800" dirty="0">
              <a:latin typeface="+mn-lt"/>
            </a:endParaRPr>
          </a:p>
          <a:p>
            <a:pPr marL="0" indent="0">
              <a:buNone/>
            </a:pPr>
            <a:endParaRPr lang="et-EE" sz="1800" dirty="0">
              <a:latin typeface="+mn-lt"/>
            </a:endParaRPr>
          </a:p>
          <a:p>
            <a:pPr marL="0" indent="0">
              <a:buNone/>
            </a:pPr>
            <a:endParaRPr lang="et-EE" sz="1800" dirty="0">
              <a:latin typeface="+mn-lt"/>
            </a:endParaRPr>
          </a:p>
          <a:p>
            <a:pPr marL="0" indent="0">
              <a:buNone/>
            </a:pPr>
            <a:endParaRPr lang="et-EE" sz="1800" dirty="0">
              <a:latin typeface="+mn-lt"/>
            </a:endParaRPr>
          </a:p>
          <a:p>
            <a:pPr marL="0" indent="0">
              <a:buNone/>
            </a:pPr>
            <a:endParaRPr lang="et-EE" sz="1800" dirty="0">
              <a:latin typeface="+mn-lt"/>
            </a:endParaRPr>
          </a:p>
          <a:p>
            <a:pPr marL="0" indent="0">
              <a:buNone/>
            </a:pPr>
            <a:endParaRPr lang="et-EE" sz="1800" dirty="0" smtClean="0">
              <a:latin typeface="+mn-lt"/>
            </a:endParaRPr>
          </a:p>
          <a:p>
            <a:pPr marL="0" indent="0">
              <a:buNone/>
            </a:pPr>
            <a:endParaRPr lang="et-EE" sz="1800" dirty="0">
              <a:latin typeface="+mn-lt"/>
            </a:endParaRPr>
          </a:p>
          <a:p>
            <a:pPr marL="0" indent="0">
              <a:buNone/>
            </a:pPr>
            <a:endParaRPr lang="et-EE" sz="1800" dirty="0" smtClean="0">
              <a:latin typeface="+mn-lt"/>
            </a:endParaRPr>
          </a:p>
          <a:p>
            <a:pPr marL="0" indent="0">
              <a:buNone/>
            </a:pPr>
            <a:endParaRPr lang="et-EE" sz="1800" dirty="0">
              <a:latin typeface="+mn-lt"/>
            </a:endParaRPr>
          </a:p>
          <a:p>
            <a:pPr marL="0" indent="0">
              <a:buNone/>
            </a:pPr>
            <a:endParaRPr lang="et-EE" sz="1800" dirty="0" smtClean="0">
              <a:latin typeface="+mn-lt"/>
            </a:endParaRPr>
          </a:p>
          <a:p>
            <a:endParaRPr lang="et-EE" sz="1800" dirty="0">
              <a:latin typeface="+mn-lt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6" y="2708920"/>
            <a:ext cx="8503840" cy="39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706090"/>
          </a:xfrm>
        </p:spPr>
        <p:txBody>
          <a:bodyPr>
            <a:noAutofit/>
          </a:bodyPr>
          <a:lstStyle/>
          <a:p>
            <a:r>
              <a:rPr lang="et-EE" sz="2800" dirty="0" smtClean="0">
                <a:solidFill>
                  <a:srgbClr val="002060"/>
                </a:solidFill>
              </a:rPr>
              <a:t>Peamised tööohutusalased rikkumised:</a:t>
            </a:r>
            <a:endParaRPr lang="et-EE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351284"/>
              </p:ext>
            </p:extLst>
          </p:nvPr>
        </p:nvGraphicFramePr>
        <p:xfrm>
          <a:off x="287524" y="1044250"/>
          <a:ext cx="8640960" cy="55447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23858"/>
                <a:gridCol w="1004934"/>
                <a:gridCol w="1080120"/>
                <a:gridCol w="432048"/>
              </a:tblGrid>
              <a:tr h="407305">
                <a:tc>
                  <a:txBody>
                    <a:bodyPr/>
                    <a:lstStyle/>
                    <a:p>
                      <a:pPr algn="ctr" fontAlgn="b"/>
                      <a:endParaRPr lang="fi-FI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 smtClean="0">
                          <a:effectLst/>
                        </a:rPr>
                        <a:t>2014 </a:t>
                      </a:r>
                      <a:endParaRPr lang="et-EE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 smtClean="0">
                          <a:effectLst/>
                        </a:rPr>
                        <a:t>2015</a:t>
                      </a:r>
                      <a:endParaRPr lang="et-EE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Ei ole </a:t>
                      </a:r>
                      <a:r>
                        <a:rPr lang="fi-FI" sz="1800" u="none" strike="noStrike" dirty="0" err="1">
                          <a:effectLst/>
                        </a:rPr>
                        <a:t>korraldatud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töökeskkonna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 smtClean="0">
                          <a:effectLst/>
                        </a:rPr>
                        <a:t>riskianalüüsi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880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1295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00807">
                <a:tc>
                  <a:txBody>
                    <a:bodyPr/>
                    <a:lstStyle/>
                    <a:p>
                      <a:pPr algn="l" fontAlgn="b"/>
                      <a:endParaRPr lang="et-EE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t-EE" sz="1800" u="none" strike="noStrike" dirty="0" smtClean="0">
                          <a:effectLst/>
                        </a:rPr>
                        <a:t>Ei </a:t>
                      </a:r>
                      <a:r>
                        <a:rPr lang="et-EE" sz="1800" u="none" strike="noStrike" dirty="0">
                          <a:effectLst/>
                        </a:rPr>
                        <a:t>ole nõuetekohaselt läbi viidud ja registreeritud töötajate </a:t>
                      </a:r>
                      <a:r>
                        <a:rPr lang="et-EE" sz="1800" u="none" strike="noStrike" dirty="0" smtClean="0">
                          <a:effectLst/>
                        </a:rPr>
                        <a:t>juhendamist </a:t>
                      </a:r>
                      <a:r>
                        <a:rPr lang="et-EE" sz="1800" u="none" strike="noStrike" dirty="0">
                          <a:effectLst/>
                        </a:rPr>
                        <a:t>ja </a:t>
                      </a:r>
                      <a:r>
                        <a:rPr lang="et-EE" sz="1800" u="none" strike="noStrike" dirty="0" smtClean="0">
                          <a:effectLst/>
                        </a:rPr>
                        <a:t>väljaõpet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784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1265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endParaRPr lang="et-EE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fi-FI" sz="1800" u="none" strike="noStrike" dirty="0" smtClean="0">
                          <a:effectLst/>
                        </a:rPr>
                        <a:t>Ei </a:t>
                      </a:r>
                      <a:r>
                        <a:rPr lang="fi-FI" sz="1800" u="none" strike="noStrike" dirty="0">
                          <a:effectLst/>
                        </a:rPr>
                        <a:t>ole </a:t>
                      </a:r>
                      <a:r>
                        <a:rPr lang="fi-FI" sz="1800" u="none" strike="noStrike" dirty="0" err="1">
                          <a:effectLst/>
                        </a:rPr>
                        <a:t>koostatud</a:t>
                      </a:r>
                      <a:r>
                        <a:rPr lang="fi-FI" sz="1800" u="none" strike="noStrike" dirty="0">
                          <a:effectLst/>
                        </a:rPr>
                        <a:t> ja </a:t>
                      </a:r>
                      <a:r>
                        <a:rPr lang="fi-FI" sz="1800" u="none" strike="noStrike" dirty="0" err="1">
                          <a:effectLst/>
                        </a:rPr>
                        <a:t>kinnitatud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ohutusjuhendeid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tehtavate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tööde</a:t>
                      </a:r>
                      <a:r>
                        <a:rPr lang="fi-FI" sz="1800" u="none" strike="noStrike" dirty="0">
                          <a:effectLst/>
                        </a:rPr>
                        <a:t> ja </a:t>
                      </a:r>
                      <a:r>
                        <a:rPr lang="fi-FI" sz="1800" u="none" strike="noStrike" dirty="0" err="1">
                          <a:effectLst/>
                        </a:rPr>
                        <a:t>kasutatavate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töövahendite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smtClean="0">
                          <a:effectLst/>
                        </a:rPr>
                        <a:t>kohta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476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940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endParaRPr lang="et-EE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fi-FI" sz="1800" u="none" strike="noStrike" dirty="0" smtClean="0">
                          <a:effectLst/>
                        </a:rPr>
                        <a:t>Ei </a:t>
                      </a:r>
                      <a:r>
                        <a:rPr lang="fi-FI" sz="1800" u="none" strike="noStrike" dirty="0">
                          <a:effectLst/>
                        </a:rPr>
                        <a:t>ole </a:t>
                      </a:r>
                      <a:r>
                        <a:rPr lang="fi-FI" sz="1800" u="none" strike="noStrike" dirty="0" err="1">
                          <a:effectLst/>
                        </a:rPr>
                        <a:t>tagatud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isikukaitsevahendite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arvestus</a:t>
                      </a:r>
                      <a:r>
                        <a:rPr lang="fi-FI" sz="1800" u="none" strike="noStrike" dirty="0">
                          <a:effectLst/>
                        </a:rPr>
                        <a:t>, </a:t>
                      </a:r>
                      <a:r>
                        <a:rPr lang="fi-FI" sz="1800" u="none" strike="noStrike" dirty="0" err="1">
                          <a:effectLst/>
                        </a:rPr>
                        <a:t>hoidmine</a:t>
                      </a:r>
                      <a:r>
                        <a:rPr lang="fi-FI" sz="1800" u="none" strike="noStrike" dirty="0">
                          <a:effectLst/>
                        </a:rPr>
                        <a:t> ja </a:t>
                      </a:r>
                      <a:r>
                        <a:rPr lang="fi-FI" sz="1800" u="none" strike="noStrike" dirty="0" err="1">
                          <a:effectLst/>
                        </a:rPr>
                        <a:t>hooldamine</a:t>
                      </a:r>
                      <a:r>
                        <a:rPr lang="fi-FI" sz="1800" u="none" strike="noStrike" dirty="0">
                          <a:effectLst/>
                        </a:rPr>
                        <a:t>.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526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772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endParaRPr lang="et-EE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t-EE" sz="1800" u="none" strike="noStrike" dirty="0" smtClean="0">
                          <a:effectLst/>
                        </a:rPr>
                        <a:t>Ei </a:t>
                      </a:r>
                      <a:r>
                        <a:rPr lang="et-EE" sz="1800" u="none" strike="noStrike" dirty="0">
                          <a:effectLst/>
                        </a:rPr>
                        <a:t>ole määratud </a:t>
                      </a:r>
                      <a:r>
                        <a:rPr lang="et-EE" sz="1800" u="none" strike="noStrike" dirty="0" smtClean="0">
                          <a:effectLst/>
                        </a:rPr>
                        <a:t>töökeskkonnaspetsialisti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381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708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endParaRPr lang="et-EE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t-EE" sz="1800" u="none" strike="noStrike" dirty="0" smtClean="0">
                          <a:effectLst/>
                        </a:rPr>
                        <a:t>Muud </a:t>
                      </a:r>
                      <a:r>
                        <a:rPr lang="et-EE" sz="1800" u="none" strike="noStrike" dirty="0">
                          <a:effectLst/>
                        </a:rPr>
                        <a:t>TTO seaduse rikkumine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639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615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endParaRPr lang="et-EE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fi-FI" sz="1800" u="none" strike="noStrike" dirty="0" err="1" smtClean="0">
                          <a:effectLst/>
                        </a:rPr>
                        <a:t>Liikumisteed</a:t>
                      </a:r>
                      <a:r>
                        <a:rPr lang="fi-FI" sz="1800" u="none" strike="noStrike" dirty="0" smtClean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või</a:t>
                      </a:r>
                      <a:r>
                        <a:rPr lang="fi-FI" sz="1800" u="none" strike="noStrike" dirty="0">
                          <a:effectLst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</a:rPr>
                        <a:t>laadimisestakaadid</a:t>
                      </a:r>
                      <a:r>
                        <a:rPr lang="fi-FI" sz="1800" u="none" strike="noStrike" dirty="0">
                          <a:effectLst/>
                        </a:rPr>
                        <a:t> ei vasta </a:t>
                      </a:r>
                      <a:r>
                        <a:rPr lang="fi-FI" sz="1800" u="none" strike="noStrike" dirty="0" err="1" smtClean="0">
                          <a:effectLst/>
                        </a:rPr>
                        <a:t>nõuetele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731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</a:rPr>
                        <a:t>595</a:t>
                      </a:r>
                      <a:endParaRPr lang="et-E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2828">
                <a:tc>
                  <a:txBody>
                    <a:bodyPr/>
                    <a:lstStyle/>
                    <a:p>
                      <a:pPr algn="l" fontAlgn="b"/>
                      <a:endParaRPr lang="et-EE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t-EE" sz="1800" u="none" strike="noStrike" dirty="0" smtClean="0">
                          <a:effectLst/>
                        </a:rPr>
                        <a:t>Muud </a:t>
                      </a:r>
                      <a:r>
                        <a:rPr lang="et-EE" sz="1800" u="none" strike="noStrike" dirty="0">
                          <a:effectLst/>
                        </a:rPr>
                        <a:t>töövahendi kasutamise </a:t>
                      </a:r>
                      <a:r>
                        <a:rPr lang="et-EE" sz="1800" u="none" strike="noStrike" dirty="0" smtClean="0">
                          <a:effectLst/>
                        </a:rPr>
                        <a:t>TTO </a:t>
                      </a:r>
                      <a:r>
                        <a:rPr lang="et-EE" sz="1800" u="none" strike="noStrike" dirty="0">
                          <a:effectLst/>
                        </a:rPr>
                        <a:t>nõuded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564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</a:rPr>
                        <a:t>592</a:t>
                      </a:r>
                      <a:endParaRPr lang="et-E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Ülesnool 2"/>
          <p:cNvSpPr/>
          <p:nvPr/>
        </p:nvSpPr>
        <p:spPr>
          <a:xfrm>
            <a:off x="8591049" y="1561441"/>
            <a:ext cx="144016" cy="2160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6" name="Ülesnool 5"/>
          <p:cNvSpPr/>
          <p:nvPr/>
        </p:nvSpPr>
        <p:spPr>
          <a:xfrm>
            <a:off x="8591049" y="2449393"/>
            <a:ext cx="144016" cy="2160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7" name="Ülesnool 6"/>
          <p:cNvSpPr/>
          <p:nvPr/>
        </p:nvSpPr>
        <p:spPr>
          <a:xfrm>
            <a:off x="8591049" y="3285907"/>
            <a:ext cx="144016" cy="2160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8" name="Ülesnool 7"/>
          <p:cNvSpPr/>
          <p:nvPr/>
        </p:nvSpPr>
        <p:spPr>
          <a:xfrm>
            <a:off x="8591049" y="4122421"/>
            <a:ext cx="144016" cy="2160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9" name="Ülesnool 8"/>
          <p:cNvSpPr/>
          <p:nvPr/>
        </p:nvSpPr>
        <p:spPr>
          <a:xfrm>
            <a:off x="8573881" y="4742911"/>
            <a:ext cx="144016" cy="2160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0" name="Ülesnool 9"/>
          <p:cNvSpPr/>
          <p:nvPr/>
        </p:nvSpPr>
        <p:spPr>
          <a:xfrm>
            <a:off x="8591049" y="6372951"/>
            <a:ext cx="144016" cy="21602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4" name="Allanool 3"/>
          <p:cNvSpPr/>
          <p:nvPr/>
        </p:nvSpPr>
        <p:spPr>
          <a:xfrm>
            <a:off x="8573881" y="5301207"/>
            <a:ext cx="147038" cy="23523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Allanool 10"/>
          <p:cNvSpPr/>
          <p:nvPr/>
        </p:nvSpPr>
        <p:spPr>
          <a:xfrm>
            <a:off x="8589538" y="5752461"/>
            <a:ext cx="147038" cy="23523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68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t-EE" sz="2000" dirty="0" smtClean="0"/>
          </a:p>
          <a:p>
            <a:pPr marL="0" indent="0">
              <a:buNone/>
            </a:pPr>
            <a:r>
              <a:rPr lang="et-EE" b="1" i="1" dirty="0" smtClean="0">
                <a:solidFill>
                  <a:srgbClr val="002060"/>
                </a:solidFill>
              </a:rPr>
              <a:t>Peamised töölepingu seadusest tulenevad rikkumised: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000" i="1" dirty="0" smtClean="0">
                <a:solidFill>
                  <a:srgbClr val="002060"/>
                </a:solidFill>
              </a:rPr>
              <a:t>töötajatele </a:t>
            </a:r>
            <a:r>
              <a:rPr lang="et-EE" sz="2000" i="1" dirty="0">
                <a:solidFill>
                  <a:srgbClr val="002060"/>
                </a:solidFill>
              </a:rPr>
              <a:t>töötasu maksmise tingimustest teavitamata </a:t>
            </a:r>
            <a:r>
              <a:rPr lang="et-EE" sz="2000" i="1" dirty="0" smtClean="0">
                <a:solidFill>
                  <a:srgbClr val="002060"/>
                </a:solidFill>
              </a:rPr>
              <a:t>jätmine</a:t>
            </a:r>
            <a:r>
              <a:rPr lang="et-EE" sz="2000" i="1" dirty="0">
                <a:solidFill>
                  <a:srgbClr val="002060"/>
                </a:solidFill>
              </a:rPr>
              <a:t>; </a:t>
            </a:r>
            <a:endParaRPr lang="et-EE" sz="2000" i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sz="2000" i="1" dirty="0" smtClean="0">
                <a:solidFill>
                  <a:srgbClr val="002060"/>
                </a:solidFill>
              </a:rPr>
              <a:t>tööajast </a:t>
            </a:r>
            <a:r>
              <a:rPr lang="et-EE" sz="2000" i="1" dirty="0">
                <a:solidFill>
                  <a:srgbClr val="002060"/>
                </a:solidFill>
              </a:rPr>
              <a:t>teavitamata </a:t>
            </a:r>
            <a:r>
              <a:rPr lang="et-EE" sz="2000" i="1" dirty="0" smtClean="0">
                <a:solidFill>
                  <a:srgbClr val="002060"/>
                </a:solidFill>
              </a:rPr>
              <a:t>jätmine;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000" i="1" dirty="0" smtClean="0">
                <a:solidFill>
                  <a:srgbClr val="002060"/>
                </a:solidFill>
              </a:rPr>
              <a:t>töölepingu </a:t>
            </a:r>
            <a:r>
              <a:rPr lang="et-EE" sz="2000" i="1" dirty="0">
                <a:solidFill>
                  <a:srgbClr val="002060"/>
                </a:solidFill>
              </a:rPr>
              <a:t>ülesütlemise etteteatamise tähtaegadest teavitamata </a:t>
            </a:r>
            <a:r>
              <a:rPr lang="et-EE" sz="2000" i="1" dirty="0" smtClean="0">
                <a:solidFill>
                  <a:srgbClr val="002060"/>
                </a:solidFill>
              </a:rPr>
              <a:t>jätmine;</a:t>
            </a:r>
          </a:p>
          <a:p>
            <a:pPr marL="0" indent="0">
              <a:buNone/>
            </a:pPr>
            <a:endParaRPr lang="et-EE" sz="2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sz="2000" i="1" dirty="0" smtClean="0">
                <a:solidFill>
                  <a:srgbClr val="002060"/>
                </a:solidFill>
              </a:rPr>
              <a:t>Sõidukijuhtide </a:t>
            </a:r>
            <a:r>
              <a:rPr lang="et-EE" sz="2000" i="1" dirty="0">
                <a:solidFill>
                  <a:srgbClr val="002060"/>
                </a:solidFill>
              </a:rPr>
              <a:t>töö- ja puhkeaja kontrolli käigus on novembri lõpu seisuga </a:t>
            </a:r>
            <a:r>
              <a:rPr lang="et-EE" sz="2000" i="1" dirty="0" smtClean="0">
                <a:solidFill>
                  <a:srgbClr val="002060"/>
                </a:solidFill>
              </a:rPr>
              <a:t>juhtide kontrollitud tööpäevade arvuks 70 130 ning tuvastatud kokku 931 rikkumist. Sagedamini ikka ööpäevase </a:t>
            </a:r>
            <a:r>
              <a:rPr lang="et-EE" sz="2000" i="1" dirty="0">
                <a:solidFill>
                  <a:srgbClr val="002060"/>
                </a:solidFill>
              </a:rPr>
              <a:t>või nädalase puhkeaja nõuete rikkumisi veoseveol.</a:t>
            </a:r>
            <a:endParaRPr lang="et-E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3510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Töövaidlused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907844" cy="3811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9492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s.h 57% avaldustest esitatakse Tallinnast ja Harjumaalt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909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ealkiri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37525" cy="1143000"/>
          </a:xfrm>
        </p:spPr>
        <p:txBody>
          <a:bodyPr/>
          <a:lstStyle/>
          <a:p>
            <a:pPr eaLnBrk="1" hangingPunct="1"/>
            <a:r>
              <a:rPr lang="et-EE" altLang="et-EE" b="1" smtClean="0"/>
              <a:t>Muud ennetus- ja teavitus- meetmed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55650" y="1556792"/>
            <a:ext cx="7931151" cy="5141168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t-EE" sz="8000" dirty="0" smtClean="0"/>
              <a:t>Kodanike vastuvõtt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t-EE" sz="80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t-EE" sz="8000" dirty="0" smtClean="0"/>
              <a:t>Infotelefon </a:t>
            </a:r>
            <a:r>
              <a:rPr lang="et-EE" sz="8000" b="1" dirty="0" smtClean="0"/>
              <a:t>640 6000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t-EE" sz="80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t-EE" sz="8000" dirty="0" err="1" smtClean="0"/>
              <a:t>e-kirjad</a:t>
            </a:r>
            <a:r>
              <a:rPr lang="et-EE" sz="8000" dirty="0" smtClean="0"/>
              <a:t> </a:t>
            </a:r>
            <a:r>
              <a:rPr lang="et-EE" sz="8000" dirty="0" smtClean="0">
                <a:hlinkClick r:id="rId3"/>
              </a:rPr>
              <a:t>jurist@ti.ee</a:t>
            </a:r>
            <a:endParaRPr lang="et-EE" sz="8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t-EE" sz="8000" dirty="0" smtClean="0"/>
          </a:p>
          <a:p>
            <a:pPr marL="0" indent="0" eaLnBrk="1" hangingPunct="1">
              <a:buNone/>
              <a:defRPr/>
            </a:pPr>
            <a:r>
              <a:rPr lang="et-EE" sz="8000" dirty="0"/>
              <a:t>Tööeluportaal </a:t>
            </a:r>
            <a:r>
              <a:rPr lang="et-EE" sz="8000" dirty="0" smtClean="0">
                <a:hlinkClick r:id="rId4"/>
              </a:rPr>
              <a:t>www.tööelu.ee</a:t>
            </a:r>
            <a:endParaRPr lang="et-EE" sz="8000" dirty="0" smtClean="0"/>
          </a:p>
          <a:p>
            <a:pPr marL="0" indent="0" eaLnBrk="1" hangingPunct="1">
              <a:buNone/>
              <a:defRPr/>
            </a:pPr>
            <a:endParaRPr lang="et-EE" sz="8000" dirty="0" smtClean="0"/>
          </a:p>
          <a:p>
            <a:pPr marL="0" indent="0" eaLnBrk="1" hangingPunct="1">
              <a:buNone/>
              <a:defRPr/>
            </a:pPr>
            <a:r>
              <a:rPr lang="et-EE" sz="8000" dirty="0"/>
              <a:t>Teabepäevad / </a:t>
            </a:r>
            <a:r>
              <a:rPr lang="et-EE" sz="8000" dirty="0" smtClean="0"/>
              <a:t>infohommikud/</a:t>
            </a:r>
            <a:r>
              <a:rPr lang="et-EE" sz="8000" dirty="0" err="1" smtClean="0"/>
              <a:t>Napo</a:t>
            </a:r>
            <a:endParaRPr lang="et-EE" sz="8000" dirty="0" smtClean="0"/>
          </a:p>
          <a:p>
            <a:pPr marL="0" indent="0" eaLnBrk="1" hangingPunct="1">
              <a:buNone/>
              <a:defRPr/>
            </a:pPr>
            <a:endParaRPr lang="et-EE" sz="8000" dirty="0"/>
          </a:p>
          <a:p>
            <a:pPr marL="0" indent="0" eaLnBrk="1" hangingPunct="1">
              <a:buNone/>
              <a:defRPr/>
            </a:pPr>
            <a:r>
              <a:rPr lang="et-EE" sz="8000" dirty="0"/>
              <a:t>Kampaaniad</a:t>
            </a:r>
          </a:p>
          <a:p>
            <a:pPr marL="0" indent="0" eaLnBrk="1" hangingPunct="1">
              <a:buNone/>
              <a:defRPr/>
            </a:pPr>
            <a:endParaRPr lang="et-EE" sz="8000" dirty="0" smtClean="0"/>
          </a:p>
          <a:p>
            <a:pPr marL="0" indent="0" eaLnBrk="1" hangingPunct="1">
              <a:buNone/>
              <a:defRPr/>
            </a:pPr>
            <a:r>
              <a:rPr lang="et-EE" sz="8000" dirty="0" smtClean="0"/>
              <a:t>Töökeskkonna konsultandi teenus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t-EE" sz="8000" dirty="0"/>
          </a:p>
          <a:p>
            <a:pPr marL="0" indent="0" eaLnBrk="1" hangingPunct="1">
              <a:buFont typeface="Arial" charset="0"/>
              <a:buNone/>
              <a:defRPr/>
            </a:pPr>
            <a:endParaRPr lang="et-EE" sz="8000" dirty="0"/>
          </a:p>
          <a:p>
            <a:pPr marL="0" indent="0" eaLnBrk="1" hangingPunct="1">
              <a:buFont typeface="Arial" charset="0"/>
              <a:buNone/>
              <a:defRPr/>
            </a:pPr>
            <a:endParaRPr lang="et-EE" sz="26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/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t-E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626587" cy="6858000"/>
          </a:xfrm>
        </p:spPr>
      </p:pic>
    </p:spTree>
    <p:extLst>
      <p:ext uri="{BB962C8B-B14F-4D97-AF65-F5344CB8AC3E}">
        <p14:creationId xmlns:p14="http://schemas.microsoft.com/office/powerpoint/2010/main" val="383457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Pealkiri 1"/>
          <p:cNvSpPr>
            <a:spLocks noGrp="1"/>
          </p:cNvSpPr>
          <p:nvPr>
            <p:ph type="ctrTitle"/>
          </p:nvPr>
        </p:nvSpPr>
        <p:spPr>
          <a:xfrm>
            <a:off x="1116013" y="2130425"/>
            <a:ext cx="7342187" cy="1470025"/>
          </a:xfrm>
        </p:spPr>
        <p:txBody>
          <a:bodyPr/>
          <a:lstStyle/>
          <a:p>
            <a:pPr eaLnBrk="1" hangingPunct="1"/>
            <a:r>
              <a:rPr lang="et-EE" altLang="et-EE" smtClean="0"/>
              <a:t>Aitäh!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6656387" cy="175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t-EE" dirty="0" smtClean="0"/>
              <a:t>Maret Maripuu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dirty="0" smtClean="0"/>
              <a:t>Maret.Maripuu@ti.ee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ealkiri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et-EE" altLang="et-EE" b="1" dirty="0" smtClean="0">
                <a:solidFill>
                  <a:schemeClr val="tx2"/>
                </a:solidFill>
              </a:rPr>
              <a:t>Tööõnnetused 1995-2015</a:t>
            </a:r>
          </a:p>
        </p:txBody>
      </p:sp>
      <p:pic>
        <p:nvPicPr>
          <p:cNvPr id="3" name="Sisu kohatäid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825" y="1988840"/>
            <a:ext cx="871985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Pealkiri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209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t-EE" sz="2800" b="1" smtClean="0"/>
              <a:t>Registreeritud tööõnnetused vs Statistikaameti poolt kaalutud tööõnnetused tegevusvaldkondade lõikes</a:t>
            </a:r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700213"/>
          <a:ext cx="8567737" cy="4824412"/>
        </p:xfrm>
        <a:graphic>
          <a:graphicData uri="http://schemas.openxmlformats.org/drawingml/2006/table">
            <a:tbl>
              <a:tblPr/>
              <a:tblGrid>
                <a:gridCol w="4217736"/>
                <a:gridCol w="1724324"/>
                <a:gridCol w="2625677"/>
              </a:tblGrid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Tegevusala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Keskmine kaal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Raporteerimise määr,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Põllumajandus, jahindus, metsandus, kalandus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Mäetööstus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Töötlev tööstus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48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Elektrienergia ja veevarustus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3,4</a:t>
                      </a:r>
                      <a:endParaRPr lang="et-E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29,3</a:t>
                      </a:r>
                      <a:endParaRPr lang="et-E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6148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Ehitus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3,2</a:t>
                      </a:r>
                      <a:endParaRPr lang="et-E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31,0</a:t>
                      </a:r>
                      <a:endParaRPr lang="et-EE" sz="14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Kaubandus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66,3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Veondus, laondus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Majutus, toitlustus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 ja side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Finants ja kindlustustegevus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61,7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Kinnisvara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Kutse- teadus- ja tehnikaalane tegevus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Haldus ja abitegevus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Avalik haldus ja riigikaitse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69,5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Haridus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60,3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Tervishoid ja sotsiaalhooldus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Kunst, meelelahutus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2263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Muud teenindavad tegevusalad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70,9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37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Kokku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4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Tegelik tööõnnetuste arv Eestis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 </a:t>
                      </a:r>
                      <a:r>
                        <a:rPr lang="et-EE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4700*2,2= 10 340</a:t>
                      </a:r>
                      <a:endParaRPr lang="et-EE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8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Pealkiri 1"/>
          <p:cNvSpPr>
            <a:spLocks noGrp="1"/>
          </p:cNvSpPr>
          <p:nvPr>
            <p:ph type="title"/>
          </p:nvPr>
        </p:nvSpPr>
        <p:spPr>
          <a:xfrm>
            <a:off x="45566" y="27007"/>
            <a:ext cx="8435975" cy="752630"/>
          </a:xfrm>
        </p:spPr>
        <p:txBody>
          <a:bodyPr/>
          <a:lstStyle/>
          <a:p>
            <a:pPr eaLnBrk="1" hangingPunct="1"/>
            <a:r>
              <a:rPr lang="et-EE" altLang="et-EE" sz="2800" b="1" dirty="0" smtClean="0">
                <a:solidFill>
                  <a:schemeClr val="tx2"/>
                </a:solidFill>
              </a:rPr>
              <a:t>Tööõnnetused maakonniti 2011-2015</a:t>
            </a: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415420"/>
            <a:ext cx="6198958" cy="1435453"/>
          </a:xfrm>
          <a:prstGeom prst="rect">
            <a:avLst/>
          </a:prstGeom>
        </p:spPr>
      </p:pic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986" y="775362"/>
            <a:ext cx="7783134" cy="470210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507288" cy="1143000"/>
          </a:xfrm>
        </p:spPr>
        <p:txBody>
          <a:bodyPr/>
          <a:lstStyle/>
          <a:p>
            <a:r>
              <a:rPr lang="et-EE" dirty="0" smtClean="0">
                <a:solidFill>
                  <a:schemeClr val="tx2"/>
                </a:solidFill>
              </a:rPr>
              <a:t>Tööõnnetused väljaspool Eesti Vabariiki 2011-2015</a:t>
            </a:r>
            <a:endParaRPr lang="et-EE" dirty="0">
              <a:solidFill>
                <a:schemeClr val="tx2"/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7638"/>
            <a:ext cx="5040560" cy="51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60648"/>
            <a:ext cx="5760640" cy="64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836712"/>
          </a:xfrm>
        </p:spPr>
        <p:txBody>
          <a:bodyPr>
            <a:normAutofit fontScale="90000"/>
          </a:bodyPr>
          <a:lstStyle/>
          <a:p>
            <a:r>
              <a:rPr lang="et-EE" sz="2800" dirty="0" smtClean="0">
                <a:solidFill>
                  <a:schemeClr val="tx2"/>
                </a:solidFill>
              </a:rPr>
              <a:t>Tööõnnetused </a:t>
            </a:r>
            <a:br>
              <a:rPr lang="et-EE" sz="2800" dirty="0" smtClean="0">
                <a:solidFill>
                  <a:schemeClr val="tx2"/>
                </a:solidFill>
              </a:rPr>
            </a:br>
            <a:r>
              <a:rPr lang="et-EE" sz="2800" dirty="0" smtClean="0">
                <a:solidFill>
                  <a:schemeClr val="tx2"/>
                </a:solidFill>
              </a:rPr>
              <a:t>Tallinnas ja Harjumaal </a:t>
            </a:r>
            <a:endParaRPr lang="et-EE" sz="2800" dirty="0">
              <a:solidFill>
                <a:schemeClr val="tx2"/>
              </a:solidFill>
            </a:endParaRPr>
          </a:p>
        </p:txBody>
      </p:sp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868" y="2513406"/>
            <a:ext cx="3798132" cy="2515219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68760"/>
            <a:ext cx="5345869" cy="538924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06056"/>
            <a:ext cx="4700385" cy="1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778098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tx2"/>
                </a:solidFill>
              </a:rPr>
              <a:t>Ettevõtted Tallinnas ja Harjumaal, kus toimub enim tööõnnetusi</a:t>
            </a:r>
            <a:endParaRPr lang="et-EE" dirty="0">
              <a:solidFill>
                <a:schemeClr val="tx2"/>
              </a:solidFill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120680" cy="57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TI_esitluse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531</Words>
  <Application>Microsoft Office PowerPoint</Application>
  <PresentationFormat>Ekraaniseanss (4:3)</PresentationFormat>
  <Paragraphs>210</Paragraphs>
  <Slides>27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8</vt:i4>
      </vt:variant>
      <vt:variant>
        <vt:lpstr>Slaidipealkirjad</vt:lpstr>
      </vt:variant>
      <vt:variant>
        <vt:i4>27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TimesNewRoman</vt:lpstr>
      <vt:lpstr>Verdana</vt:lpstr>
      <vt:lpstr>Wingdings</vt:lpstr>
      <vt:lpstr>TI_esitluse_mall</vt:lpstr>
      <vt:lpstr>1_TI_esitluse_mall</vt:lpstr>
      <vt:lpstr>4_TI_esitluse_mall</vt:lpstr>
      <vt:lpstr>5_TI_esitluse_mall</vt:lpstr>
      <vt:lpstr>6_TI_esitluse_mall</vt:lpstr>
      <vt:lpstr>8_TI_esitluse_mall</vt:lpstr>
      <vt:lpstr>13_TI_esitluse_mall</vt:lpstr>
      <vt:lpstr>16_TI_esitluse_mall</vt:lpstr>
      <vt:lpstr>Tööinspektsiooni tegevused ennetamaks tööõnnetusi ja tööga seotud haigestumisi</vt:lpstr>
      <vt:lpstr> Tänane olukord töökeskkonnas </vt:lpstr>
      <vt:lpstr>Tööõnnetused 1995-2015</vt:lpstr>
      <vt:lpstr>Registreeritud tööõnnetused vs Statistikaameti poolt kaalutud tööõnnetused tegevusvaldkondade lõikes</vt:lpstr>
      <vt:lpstr>Tööõnnetused maakonniti 2011-2015</vt:lpstr>
      <vt:lpstr>Tööõnnetused väljaspool Eesti Vabariiki 2011-2015</vt:lpstr>
      <vt:lpstr>PowerPointi esitlus</vt:lpstr>
      <vt:lpstr>Tööõnnetused  Tallinnas ja Harjumaal </vt:lpstr>
      <vt:lpstr>Ettevõtted Tallinnas ja Harjumaal, kus toimub enim tööõnnetusi</vt:lpstr>
      <vt:lpstr>Surmaga lõppenud tööõnnetused 1995-2015</vt:lpstr>
      <vt:lpstr>Surmaga lõppenud tööõnnetused 2011-2015</vt:lpstr>
      <vt:lpstr>Tööõnnetused soo ja vanusegruppide lõikes</vt:lpstr>
      <vt:lpstr>Kutsehaigused ja tööst põhjustatud haigestumised</vt:lpstr>
      <vt:lpstr>Kutsehaigestumiste peamised ohutegurid</vt:lpstr>
      <vt:lpstr>Tööst põhjustatud haigestumiste peamised ohutegurid</vt:lpstr>
      <vt:lpstr>Ennetusmeetmed</vt:lpstr>
      <vt:lpstr>Järelevalve ettevõtete üle</vt:lpstr>
      <vt:lpstr>Hinnangud töökeskkonna ohuteguritele ja tööandja tegevusele</vt:lpstr>
      <vt:lpstr>Hinnangud töökeskkonna ohuteguritele</vt:lpstr>
      <vt:lpstr>Hinnangud tööandja tegevusele</vt:lpstr>
      <vt:lpstr>Tuvastatud rikkumised</vt:lpstr>
      <vt:lpstr>Peamised tööohutusalased rikkumised:</vt:lpstr>
      <vt:lpstr>PowerPointi esitlus</vt:lpstr>
      <vt:lpstr>Töövaidlused</vt:lpstr>
      <vt:lpstr>Muud ennetus- ja teavitus- meetmed</vt:lpstr>
      <vt:lpstr>PowerPointi esitlus</vt:lpstr>
      <vt:lpstr>Aitäh!</vt:lpstr>
    </vt:vector>
  </TitlesOfParts>
  <Company>Sotsiaalministeerium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Tööinspektsiooni tegevused ennetamaks tööõnnetusi ja tööga seotud haigestumisi</dc:title>
  <dc:creator>Meeli Miidla-Vanatalu</dc:creator>
  <cp:lastModifiedBy>Vello Tamm</cp:lastModifiedBy>
  <cp:revision>63</cp:revision>
  <dcterms:created xsi:type="dcterms:W3CDTF">2014-06-30T16:48:59Z</dcterms:created>
  <dcterms:modified xsi:type="dcterms:W3CDTF">2016-01-20T09:56:07Z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300840773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maret.maripuu@ti.ee</vt:lpwstr>
  </property>
  <property fmtid="{D5CDD505-2E9C-101B-9397-08002B2CF9AE}" pid="6" name="_AuthorEmailDisplayName">
    <vt:lpwstr>Maret Maripuu</vt:lpwstr>
  </property>
  <property fmtid="{D5CDD505-2E9C-101B-9397-08002B2CF9AE}" pid="7" name="_PreviousAdHocReviewCycleID">
    <vt:i4>-1830952815</vt:i4>
  </property>
</Properties>
</file>